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64" r:id="rId4"/>
    <p:sldId id="258" r:id="rId5"/>
    <p:sldId id="259" r:id="rId6"/>
    <p:sldId id="260" r:id="rId7"/>
    <p:sldId id="261" r:id="rId8"/>
    <p:sldId id="262" r:id="rId9"/>
    <p:sldId id="265" r:id="rId10"/>
    <p:sldId id="266" r:id="rId11"/>
    <p:sldId id="26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26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8D9AA1-51D9-4EF9-8D60-9F22D979C1B0}" type="datetimeFigureOut">
              <a:rPr lang="ru-RU" smtClean="0"/>
              <a:t>18.11.2019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808953-8FB4-43CE-B4A3-1936DF6FEC68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8D9AA1-51D9-4EF9-8D60-9F22D979C1B0}" type="datetimeFigureOut">
              <a:rPr lang="ru-RU" smtClean="0"/>
              <a:t>18.11.2019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808953-8FB4-43CE-B4A3-1936DF6FEC68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8D9AA1-51D9-4EF9-8D60-9F22D979C1B0}" type="datetimeFigureOut">
              <a:rPr lang="ru-RU" smtClean="0"/>
              <a:t>18.11.2019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808953-8FB4-43CE-B4A3-1936DF6FEC68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8D9AA1-51D9-4EF9-8D60-9F22D979C1B0}" type="datetimeFigureOut">
              <a:rPr lang="ru-RU" smtClean="0"/>
              <a:t>18.11.2019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808953-8FB4-43CE-B4A3-1936DF6FEC68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8D9AA1-51D9-4EF9-8D60-9F22D979C1B0}" type="datetimeFigureOut">
              <a:rPr lang="ru-RU" smtClean="0"/>
              <a:t>18.11.2019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808953-8FB4-43CE-B4A3-1936DF6FEC68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8D9AA1-51D9-4EF9-8D60-9F22D979C1B0}" type="datetimeFigureOut">
              <a:rPr lang="ru-RU" smtClean="0"/>
              <a:t>18.11.2019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808953-8FB4-43CE-B4A3-1936DF6FEC68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8D9AA1-51D9-4EF9-8D60-9F22D979C1B0}" type="datetimeFigureOut">
              <a:rPr lang="ru-RU" smtClean="0"/>
              <a:t>18.11.2019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808953-8FB4-43CE-B4A3-1936DF6FEC68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8D9AA1-51D9-4EF9-8D60-9F22D979C1B0}" type="datetimeFigureOut">
              <a:rPr lang="ru-RU" smtClean="0"/>
              <a:t>18.11.2019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808953-8FB4-43CE-B4A3-1936DF6FEC68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8D9AA1-51D9-4EF9-8D60-9F22D979C1B0}" type="datetimeFigureOut">
              <a:rPr lang="ru-RU" smtClean="0"/>
              <a:t>18.11.2019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808953-8FB4-43CE-B4A3-1936DF6FEC68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8D9AA1-51D9-4EF9-8D60-9F22D979C1B0}" type="datetimeFigureOut">
              <a:rPr lang="ru-RU" smtClean="0"/>
              <a:t>18.11.2019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808953-8FB4-43CE-B4A3-1936DF6FEC68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8D9AA1-51D9-4EF9-8D60-9F22D979C1B0}" type="datetimeFigureOut">
              <a:rPr lang="ru-RU" smtClean="0"/>
              <a:t>18.11.2019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808953-8FB4-43CE-B4A3-1936DF6FEC68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8D9AA1-51D9-4EF9-8D60-9F22D979C1B0}" type="datetimeFigureOut">
              <a:rPr lang="ru-RU" smtClean="0"/>
              <a:t>18.11.2019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808953-8FB4-43CE-B4A3-1936DF6FEC68}" type="slidenum">
              <a:rPr lang="ru-RU" smtClean="0"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Права и обязанности ребенка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http://freeppt.ru/MyShablony/Blue_univer_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8784976" cy="6480720"/>
          </a:xfrm>
          <a:prstGeom prst="rect">
            <a:avLst/>
          </a:prstGeom>
          <a:ln w="228600" cap="sq" cmpd="thickThin">
            <a:solidFill>
              <a:schemeClr val="tx2">
                <a:lumMod val="7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179512" y="1"/>
            <a:ext cx="87129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/>
            </a:r>
            <a:b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476672"/>
            <a:ext cx="820891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itchFamily="18" charset="0"/>
                <a:ea typeface="+mn-ea"/>
                <a:cs typeface="+mn-cs"/>
              </a:rPr>
              <a:t/>
            </a:r>
            <a:b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itchFamily="18" charset="0"/>
                <a:ea typeface="+mn-ea"/>
                <a:cs typeface="+mn-cs"/>
              </a:rPr>
            </a:b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504D">
                    <a:lumMod val="50000"/>
                  </a:srgbClr>
                </a:solidFill>
                <a:effectLst/>
                <a:uLnTx/>
                <a:uFillTx/>
                <a:latin typeface="Cambria" pitchFamily="18" charset="0"/>
                <a:ea typeface="+mn-ea"/>
                <a:cs typeface="+mn-cs"/>
              </a:rPr>
              <a:t/>
            </a:r>
            <a:b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504D">
                    <a:lumMod val="50000"/>
                  </a:srgbClr>
                </a:solidFill>
                <a:effectLst/>
                <a:uLnTx/>
                <a:uFillTx/>
                <a:latin typeface="Cambria" pitchFamily="18" charset="0"/>
                <a:ea typeface="+mn-ea"/>
                <a:cs typeface="+mn-cs"/>
              </a:rPr>
            </a:b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itchFamily="18" charset="0"/>
                <a:ea typeface="+mn-ea"/>
                <a:cs typeface="+mn-cs"/>
              </a:rPr>
              <a:t/>
            </a:r>
            <a:b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itchFamily="18" charset="0"/>
                <a:ea typeface="+mn-ea"/>
                <a:cs typeface="+mn-cs"/>
              </a:rPr>
            </a:b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itchFamily="18" charset="0"/>
                <a:ea typeface="+mn-ea"/>
                <a:cs typeface="+mn-cs"/>
              </a:rPr>
              <a:t/>
            </a:r>
            <a:b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itchFamily="18" charset="0"/>
                <a:ea typeface="+mn-ea"/>
                <a:cs typeface="+mn-cs"/>
              </a:rPr>
            </a:b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itchFamily="18" charset="0"/>
              <a:ea typeface="+mn-ea"/>
              <a:cs typeface="+mn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627784" y="1124744"/>
            <a:ext cx="61206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itchFamily="18" charset="0"/>
                <a:ea typeface="+mn-ea"/>
                <a:cs typeface="+mn-cs"/>
              </a:rPr>
              <a:t>    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C0504D">
                  <a:lumMod val="50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9218" name="Picture 2" descr="http://www.djankoyschool7.ru/fornews/konstituciya/konst_rf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0192" y="3068960"/>
            <a:ext cx="2304256" cy="3096344"/>
          </a:xfrm>
          <a:prstGeom prst="roundRect">
            <a:avLst>
              <a:gd name="adj" fmla="val 16667"/>
            </a:avLst>
          </a:prstGeom>
          <a:ln>
            <a:solidFill>
              <a:schemeClr val="tx2">
                <a:lumMod val="75000"/>
              </a:schemeClr>
            </a:solidFill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9220" name="Picture 4" descr="http://rshem.pnzreg.ru/files/shem_pnzreg_ru/pnp/vdppd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3848" y="2420888"/>
            <a:ext cx="2664296" cy="3168352"/>
          </a:xfrm>
          <a:prstGeom prst="roundRect">
            <a:avLst>
              <a:gd name="adj" fmla="val 16667"/>
            </a:avLst>
          </a:prstGeom>
          <a:ln>
            <a:solidFill>
              <a:schemeClr val="tx2">
                <a:lumMod val="75000"/>
              </a:schemeClr>
            </a:solidFill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9224" name="Picture 8" descr="http://glodealer.com/sites/default/files/sale/6-5/skidki-Moskva-1401526201_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1700808"/>
            <a:ext cx="2664296" cy="3024336"/>
          </a:xfrm>
          <a:prstGeom prst="roundRect">
            <a:avLst>
              <a:gd name="adj" fmla="val 16667"/>
            </a:avLst>
          </a:prstGeom>
          <a:ln>
            <a:solidFill>
              <a:schemeClr val="tx2">
                <a:lumMod val="75000"/>
              </a:schemeClr>
            </a:solidFill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13" name="Прямоугольник 12"/>
          <p:cNvSpPr/>
          <p:nvPr/>
        </p:nvSpPr>
        <p:spPr>
          <a:xfrm>
            <a:off x="6948264" y="2348880"/>
            <a:ext cx="15841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504D">
                    <a:lumMod val="50000"/>
                  </a:srgbClr>
                </a:solidFill>
                <a:effectLst/>
                <a:uLnTx/>
                <a:uFillTx/>
                <a:latin typeface="Cambria" pitchFamily="18" charset="0"/>
                <a:ea typeface="+mn-ea"/>
                <a:cs typeface="+mn-cs"/>
              </a:rPr>
              <a:t>12 декабря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995936" y="1916832"/>
            <a:ext cx="15121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504D">
                    <a:lumMod val="50000"/>
                  </a:srgbClr>
                </a:solidFill>
                <a:effectLst/>
                <a:uLnTx/>
                <a:uFillTx/>
                <a:latin typeface="Cambria" pitchFamily="18" charset="0"/>
                <a:ea typeface="+mn-ea"/>
                <a:cs typeface="+mn-cs"/>
              </a:rPr>
              <a:t>20 ноября 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043608" y="1268760"/>
            <a:ext cx="117025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504D">
                    <a:lumMod val="50000"/>
                  </a:srgbClr>
                </a:solidFill>
                <a:effectLst/>
                <a:uLnTx/>
                <a:uFillTx/>
                <a:latin typeface="Cambria" pitchFamily="18" charset="0"/>
                <a:ea typeface="+mn-ea"/>
                <a:cs typeface="+mn-cs"/>
              </a:rPr>
              <a:t>1 июня 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899591" y="548680"/>
            <a:ext cx="583264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504D">
                    <a:lumMod val="50000"/>
                  </a:srgbClr>
                </a:solidFill>
                <a:effectLst/>
                <a:uLnTx/>
                <a:uFillTx/>
                <a:latin typeface="Cambria" pitchFamily="18" charset="0"/>
                <a:ea typeface="+mn-ea"/>
                <a:cs typeface="+mn-cs"/>
              </a:rPr>
              <a:t>2.Соотнесите дату и их значение.</a:t>
            </a:r>
          </a:p>
        </p:txBody>
      </p:sp>
    </p:spTree>
    <p:extLst>
      <p:ext uri="{BB962C8B-B14F-4D97-AF65-F5344CB8AC3E}">
        <p14:creationId xmlns:p14="http://schemas.microsoft.com/office/powerpoint/2010/main" val="3632331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http://freeppt.ru/MyShablony/Blue_univer_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8784976" cy="6480720"/>
          </a:xfrm>
          <a:prstGeom prst="rect">
            <a:avLst/>
          </a:prstGeom>
          <a:ln w="228600" cap="sq" cmpd="thickThin">
            <a:solidFill>
              <a:schemeClr val="tx2">
                <a:lumMod val="7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179512" y="1"/>
            <a:ext cx="87129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/>
            </a:r>
            <a:b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620688"/>
            <a:ext cx="7920880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504D">
                    <a:lumMod val="50000"/>
                  </a:srgbClr>
                </a:solidFill>
                <a:effectLst/>
                <a:uLnTx/>
                <a:uFillTx/>
                <a:latin typeface="Cambria" pitchFamily="18" charset="0"/>
                <a:ea typeface="+mn-ea"/>
                <a:cs typeface="+mn-cs"/>
              </a:rPr>
              <a:t>Какие права отражены в пословицах 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504D">
                    <a:lumMod val="50000"/>
                  </a:srgbClr>
                </a:solidFill>
                <a:effectLst/>
                <a:uLnTx/>
                <a:uFillTx/>
                <a:latin typeface="Cambria" pitchFamily="18" charset="0"/>
                <a:ea typeface="+mn-ea"/>
                <a:cs typeface="+mn-cs"/>
              </a:rPr>
              <a:t/>
            </a:r>
            <a:b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504D">
                    <a:lumMod val="50000"/>
                  </a:srgbClr>
                </a:solidFill>
                <a:effectLst/>
                <a:uLnTx/>
                <a:uFillTx/>
                <a:latin typeface="Cambria" pitchFamily="18" charset="0"/>
                <a:ea typeface="+mn-ea"/>
                <a:cs typeface="+mn-cs"/>
              </a:rPr>
            </a:b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504D">
                    <a:lumMod val="50000"/>
                  </a:srgbClr>
                </a:solidFill>
                <a:effectLst/>
                <a:uLnTx/>
                <a:uFillTx/>
                <a:latin typeface="Cambria" pitchFamily="18" charset="0"/>
                <a:ea typeface="+mn-ea"/>
                <a:cs typeface="+mn-cs"/>
                <a:sym typeface="Symbol"/>
              </a:rPr>
              <a:t>1.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504D">
                    <a:lumMod val="50000"/>
                  </a:srgbClr>
                </a:solidFill>
                <a:effectLst/>
                <a:uLnTx/>
                <a:uFillTx/>
                <a:latin typeface="Cambria" pitchFamily="18" charset="0"/>
                <a:ea typeface="+mn-ea"/>
                <a:cs typeface="+mn-cs"/>
              </a:rPr>
              <a:t> Грамоте учиться – всегда пригодится. </a:t>
            </a:r>
            <a:b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504D">
                    <a:lumMod val="50000"/>
                  </a:srgbClr>
                </a:solidFill>
                <a:effectLst/>
                <a:uLnTx/>
                <a:uFillTx/>
                <a:latin typeface="Cambria" pitchFamily="18" charset="0"/>
                <a:ea typeface="+mn-ea"/>
                <a:cs typeface="+mn-cs"/>
              </a:rPr>
            </a:b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504D">
                    <a:lumMod val="50000"/>
                  </a:srgbClr>
                </a:solidFill>
                <a:effectLst/>
                <a:uLnTx/>
                <a:uFillTx/>
                <a:latin typeface="Cambria" pitchFamily="18" charset="0"/>
                <a:ea typeface="+mn-ea"/>
                <a:cs typeface="+mn-cs"/>
                <a:sym typeface="Symbol"/>
              </a:rPr>
              <a:t>2.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504D">
                    <a:lumMod val="50000"/>
                  </a:srgbClr>
                </a:solidFill>
                <a:effectLst/>
                <a:uLnTx/>
                <a:uFillTx/>
                <a:latin typeface="Cambria" pitchFamily="18" charset="0"/>
                <a:ea typeface="+mn-ea"/>
                <a:cs typeface="+mn-cs"/>
              </a:rPr>
              <a:t>Делу – время, а потехе – час. </a:t>
            </a:r>
            <a:b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504D">
                    <a:lumMod val="50000"/>
                  </a:srgbClr>
                </a:solidFill>
                <a:effectLst/>
                <a:uLnTx/>
                <a:uFillTx/>
                <a:latin typeface="Cambria" pitchFamily="18" charset="0"/>
                <a:ea typeface="+mn-ea"/>
                <a:cs typeface="+mn-cs"/>
              </a:rPr>
            </a:b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504D">
                    <a:lumMod val="50000"/>
                  </a:srgbClr>
                </a:solidFill>
                <a:effectLst/>
                <a:uLnTx/>
                <a:uFillTx/>
                <a:latin typeface="Cambria" pitchFamily="18" charset="0"/>
                <a:ea typeface="+mn-ea"/>
                <a:cs typeface="+mn-cs"/>
                <a:sym typeface="Symbol"/>
              </a:rPr>
              <a:t>3.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504D">
                    <a:lumMod val="50000"/>
                  </a:srgbClr>
                </a:solidFill>
                <a:effectLst/>
                <a:uLnTx/>
                <a:uFillTx/>
                <a:latin typeface="Cambria" pitchFamily="18" charset="0"/>
                <a:ea typeface="+mn-ea"/>
                <a:cs typeface="+mn-cs"/>
              </a:rPr>
              <a:t> Правда суда не боится. </a:t>
            </a:r>
            <a:b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504D">
                    <a:lumMod val="50000"/>
                  </a:srgbClr>
                </a:solidFill>
                <a:effectLst/>
                <a:uLnTx/>
                <a:uFillTx/>
                <a:latin typeface="Cambria" pitchFamily="18" charset="0"/>
                <a:ea typeface="+mn-ea"/>
                <a:cs typeface="+mn-cs"/>
              </a:rPr>
            </a:b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504D">
                    <a:lumMod val="50000"/>
                  </a:srgbClr>
                </a:solidFill>
                <a:effectLst/>
                <a:uLnTx/>
                <a:uFillTx/>
                <a:latin typeface="Cambria" pitchFamily="18" charset="0"/>
                <a:ea typeface="+mn-ea"/>
                <a:cs typeface="+mn-cs"/>
                <a:sym typeface="Symbol"/>
              </a:rPr>
              <a:t>4.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504D">
                    <a:lumMod val="50000"/>
                  </a:srgbClr>
                </a:solidFill>
                <a:effectLst/>
                <a:uLnTx/>
                <a:uFillTx/>
                <a:latin typeface="Cambria" pitchFamily="18" charset="0"/>
                <a:ea typeface="+mn-ea"/>
                <a:cs typeface="+mn-cs"/>
              </a:rPr>
              <a:t> Дело мастера боится. </a:t>
            </a:r>
            <a:b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504D">
                    <a:lumMod val="50000"/>
                  </a:srgbClr>
                </a:solidFill>
                <a:effectLst/>
                <a:uLnTx/>
                <a:uFillTx/>
                <a:latin typeface="Cambria" pitchFamily="18" charset="0"/>
                <a:ea typeface="+mn-ea"/>
                <a:cs typeface="+mn-cs"/>
              </a:rPr>
            </a:b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504D">
                    <a:lumMod val="50000"/>
                  </a:srgbClr>
                </a:solidFill>
                <a:effectLst/>
                <a:uLnTx/>
                <a:uFillTx/>
                <a:latin typeface="Cambria" pitchFamily="18" charset="0"/>
                <a:ea typeface="+mn-ea"/>
                <a:cs typeface="+mn-cs"/>
                <a:sym typeface="Symbol"/>
              </a:rPr>
              <a:t>5.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504D">
                    <a:lumMod val="50000"/>
                  </a:srgbClr>
                </a:solidFill>
                <a:effectLst/>
                <a:uLnTx/>
                <a:uFillTx/>
                <a:latin typeface="Cambria" pitchFamily="18" charset="0"/>
                <a:ea typeface="+mn-ea"/>
                <a:cs typeface="+mn-cs"/>
              </a:rPr>
              <a:t> Жить – родине служить. </a:t>
            </a:r>
            <a:b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504D">
                    <a:lumMod val="50000"/>
                  </a:srgbClr>
                </a:solidFill>
                <a:effectLst/>
                <a:uLnTx/>
                <a:uFillTx/>
                <a:latin typeface="Cambria" pitchFamily="18" charset="0"/>
                <a:ea typeface="+mn-ea"/>
                <a:cs typeface="+mn-cs"/>
              </a:rPr>
            </a:b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504D">
                    <a:lumMod val="50000"/>
                  </a:srgbClr>
                </a:solidFill>
                <a:effectLst/>
                <a:uLnTx/>
                <a:uFillTx/>
                <a:latin typeface="Cambria" pitchFamily="18" charset="0"/>
                <a:ea typeface="+mn-ea"/>
                <a:cs typeface="+mn-cs"/>
                <a:sym typeface="Symbol"/>
              </a:rPr>
              <a:t>6.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504D">
                    <a:lumMod val="50000"/>
                  </a:srgbClr>
                </a:solidFill>
                <a:effectLst/>
                <a:uLnTx/>
                <a:uFillTx/>
                <a:latin typeface="Cambria" pitchFamily="18" charset="0"/>
                <a:ea typeface="+mn-ea"/>
                <a:cs typeface="+mn-cs"/>
              </a:rPr>
              <a:t> Хочешь есть калачи, не сиди на печи. </a:t>
            </a:r>
            <a:r>
              <a:rPr kumimoji="0" lang="ru-RU" sz="2000" b="1" i="0" u="sng" strike="noStrike" kern="1200" cap="none" spc="0" normalizeH="0" baseline="0" noProof="0" dirty="0" smtClean="0">
                <a:ln>
                  <a:noFill/>
                </a:ln>
                <a:solidFill>
                  <a:srgbClr val="C0504D">
                    <a:lumMod val="50000"/>
                  </a:srgbClr>
                </a:solidFill>
                <a:effectLst/>
                <a:uLnTx/>
                <a:uFillTx/>
                <a:latin typeface="Cambria" pitchFamily="18" charset="0"/>
                <a:ea typeface="+mn-ea"/>
                <a:cs typeface="+mn-cs"/>
              </a:rPr>
              <a:t> </a:t>
            </a:r>
            <a:endParaRPr kumimoji="0" lang="ru-RU" sz="2000" b="1" i="0" u="sng" strike="noStrike" kern="1200" cap="none" spc="0" normalizeH="0" baseline="0" noProof="0" dirty="0">
              <a:ln>
                <a:noFill/>
              </a:ln>
              <a:solidFill>
                <a:srgbClr val="C0504D">
                  <a:lumMod val="50000"/>
                </a:srgbClr>
              </a:solidFill>
              <a:effectLst/>
              <a:uLnTx/>
              <a:uFillTx/>
              <a:latin typeface="Cambria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93749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http://freeppt.ru/MyShablony/Blue_univer_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8784976" cy="6480720"/>
          </a:xfrm>
          <a:prstGeom prst="rect">
            <a:avLst/>
          </a:prstGeom>
          <a:ln w="228600" cap="sq" cmpd="thickThin">
            <a:solidFill>
              <a:schemeClr val="tx2">
                <a:lumMod val="7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6" name="Picture 8" descr="http://zvezdochka-ds.ucoz.ru/prava00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2780928"/>
            <a:ext cx="5472608" cy="3456384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539552" y="476672"/>
            <a:ext cx="799288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504D">
                    <a:lumMod val="50000"/>
                  </a:srgbClr>
                </a:solidFill>
                <a:effectLst/>
                <a:uLnTx/>
                <a:uFillTx/>
                <a:latin typeface="Cambria" pitchFamily="18" charset="0"/>
                <a:ea typeface="+mn-ea"/>
                <a:cs typeface="+mn-cs"/>
              </a:rPr>
              <a:t>Конвенция о правах ребенка была принята 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itchFamily="18" charset="0"/>
                <a:ea typeface="+mn-ea"/>
                <a:cs typeface="+mn-cs"/>
              </a:rPr>
              <a:t>20 ноября 1989 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504D">
                    <a:lumMod val="50000"/>
                  </a:srgbClr>
                </a:solidFill>
                <a:effectLst/>
                <a:uLnTx/>
                <a:uFillTx/>
                <a:latin typeface="Cambria" pitchFamily="18" charset="0"/>
                <a:ea typeface="+mn-ea"/>
                <a:cs typeface="+mn-cs"/>
              </a:rPr>
              <a:t>г. на Генеральной Ассамблее ООН. Конвенция была открыта для подписания 26 января 1990 г. Уже в этот первый день 61 страна подписала этот документ. Наша страна присоединилась к Конвенции 13 июля 1990 г. Этот наиважнейший документ вступил в силу 2 сентября 1990 г. 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rgbClr val="C0504D">
                  <a:lumMod val="50000"/>
                </a:srgbClr>
              </a:solidFill>
              <a:effectLst/>
              <a:uLnTx/>
              <a:uFillTx/>
              <a:latin typeface="Cambria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89039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http://freeppt.ru/MyShablony/Blue_univer_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8784976" cy="6480720"/>
          </a:xfrm>
          <a:prstGeom prst="rect">
            <a:avLst/>
          </a:prstGeom>
          <a:ln w="228600" cap="sq" cmpd="thickThin">
            <a:solidFill>
              <a:schemeClr val="tx2">
                <a:lumMod val="7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5" name="Picture 2" descr="http://www.metod-kopilka.ru/images/doc/19/13485/hello_html_m22cc79e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764704"/>
            <a:ext cx="7848872" cy="52565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71598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Какие права есть у обучающихся в школе: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А) право на получение бесплатного общего образования в соответствии с государственными образовательными стандартами </a:t>
            </a:r>
          </a:p>
          <a:p>
            <a:r>
              <a:rPr lang="ru-RU" dirty="0" smtClean="0"/>
              <a:t>Б) право на получение оценки своих знаний</a:t>
            </a:r>
          </a:p>
          <a:p>
            <a:r>
              <a:rPr lang="ru-RU" dirty="0" smtClean="0"/>
              <a:t>В) Право на обучение по индивидуальному учебному плану, на ускоренный курс обучения</a:t>
            </a:r>
          </a:p>
          <a:p>
            <a:r>
              <a:rPr lang="ru-RU" dirty="0" smtClean="0"/>
              <a:t>Г) Право на платное пользование книжками из библиотеки</a:t>
            </a:r>
          </a:p>
          <a:p>
            <a:r>
              <a:rPr lang="ru-RU" dirty="0" smtClean="0"/>
              <a:t>Д) Право на отдых , охрану здоровья, медицинскую помощь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Какие имеются обязанности у обучающихся школы: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А) Добросовестное учение, посещение уроков согласно расписанию </a:t>
            </a:r>
          </a:p>
          <a:p>
            <a:r>
              <a:rPr lang="ru-RU" dirty="0" smtClean="0"/>
              <a:t>Б) бережное отношение к имуществу школы</a:t>
            </a:r>
          </a:p>
          <a:p>
            <a:r>
              <a:rPr lang="ru-RU" dirty="0" smtClean="0"/>
              <a:t>В) Допустимость пропуска учебных занятий</a:t>
            </a:r>
          </a:p>
          <a:p>
            <a:r>
              <a:rPr lang="ru-RU" dirty="0" smtClean="0"/>
              <a:t>Г) Уважение чести и достоинства других обучающихся и работников школы</a:t>
            </a:r>
          </a:p>
          <a:p>
            <a:pPr>
              <a:buNone/>
            </a:pPr>
            <a:r>
              <a:rPr lang="ru-RU" dirty="0" smtClean="0"/>
              <a:t> 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 какого возраста ребенок получает право на жизнь, на имя, на гражданство, право воспитываться в семье, знать своих родителей, на защиту прав и интересов и т.д.?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 какого возраста человек становится совершеннолетним приобретать для себя своими действиями все права и обязанности, а также нести за свои поступки полную самостоятельную ответственность?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 какого возраста ребенок несет уголовную ответственность за любые преступления?</a:t>
            </a:r>
            <a:endParaRPr lang="ru-RU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http://freeppt.ru/MyShablony/Blue_univer_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8784976" cy="6480720"/>
          </a:xfrm>
          <a:prstGeom prst="rect">
            <a:avLst/>
          </a:prstGeom>
          <a:ln w="228600" cap="sq" cmpd="thickThin">
            <a:solidFill>
              <a:schemeClr val="tx2">
                <a:lumMod val="7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179512" y="1"/>
            <a:ext cx="87129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/>
            </a:r>
            <a:b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759054"/>
            <a:ext cx="856895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504D">
                    <a:lumMod val="50000"/>
                  </a:srgbClr>
                </a:solidFill>
                <a:effectLst/>
                <a:uLnTx/>
                <a:uFillTx/>
                <a:latin typeface="Cambria" pitchFamily="18" charset="0"/>
                <a:ea typeface="+mn-ea"/>
                <a:cs typeface="+mn-cs"/>
              </a:rPr>
              <a:t>1.В каких документах говорится о правах и обязанностях ребенка ? 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C0504D">
                  <a:lumMod val="50000"/>
                </a:srgbClr>
              </a:solidFill>
              <a:effectLst/>
              <a:uLnTx/>
              <a:uFillTx/>
              <a:latin typeface="Cambria" pitchFamily="18" charset="0"/>
              <a:ea typeface="+mn-ea"/>
              <a:cs typeface="+mn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2420888"/>
            <a:ext cx="16561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504D">
                    <a:lumMod val="50000"/>
                  </a:srgbClr>
                </a:solidFill>
                <a:effectLst/>
                <a:uLnTx/>
                <a:uFillTx/>
                <a:latin typeface="Cambria" pitchFamily="18" charset="0"/>
                <a:ea typeface="+mn-ea"/>
                <a:cs typeface="+mn-cs"/>
              </a:rPr>
              <a:t>Декларация прав человека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504D">
                    <a:lumMod val="5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/>
            </a:r>
            <a:b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504D">
                    <a:lumMod val="5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C0504D">
                  <a:lumMod val="50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339752" y="2132856"/>
            <a:ext cx="165618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504D">
                    <a:lumMod val="50000"/>
                  </a:srgbClr>
                </a:solidFill>
                <a:effectLst/>
                <a:uLnTx/>
                <a:uFillTx/>
                <a:latin typeface="Cambria" pitchFamily="18" charset="0"/>
                <a:ea typeface="+mn-ea"/>
                <a:cs typeface="+mn-cs"/>
              </a:rPr>
              <a:t>Конвенция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504D">
                    <a:lumMod val="50000"/>
                  </a:srgbClr>
                </a:solidFill>
                <a:effectLst/>
                <a:uLnTx/>
                <a:uFillTx/>
                <a:latin typeface="Cambria" pitchFamily="18" charset="0"/>
                <a:ea typeface="+mn-ea"/>
                <a:cs typeface="+mn-cs"/>
              </a:rPr>
              <a:t> по правам ребенка 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rgbClr val="C0504D">
                  <a:lumMod val="50000"/>
                </a:srgbClr>
              </a:solidFill>
              <a:effectLst/>
              <a:uLnTx/>
              <a:uFillTx/>
              <a:latin typeface="Cambria" pitchFamily="18" charset="0"/>
              <a:ea typeface="+mn-ea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427984" y="1700808"/>
            <a:ext cx="208823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504D">
                    <a:lumMod val="50000"/>
                  </a:srgbClr>
                </a:solidFill>
                <a:effectLst/>
                <a:uLnTx/>
                <a:uFillTx/>
                <a:latin typeface="Cambria" pitchFamily="18" charset="0"/>
                <a:ea typeface="+mn-ea"/>
                <a:cs typeface="+mn-cs"/>
              </a:rPr>
              <a:t>Конституция Российской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504D">
                    <a:lumMod val="50000"/>
                  </a:srgbClr>
                </a:solidFill>
                <a:effectLst/>
                <a:uLnTx/>
                <a:uFillTx/>
                <a:latin typeface="Cambria" pitchFamily="18" charset="0"/>
                <a:ea typeface="+mn-ea"/>
                <a:cs typeface="+mn-cs"/>
              </a:rPr>
              <a:t> Федерации 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rgbClr val="C0504D">
                  <a:lumMod val="50000"/>
                </a:srgbClr>
              </a:solidFill>
              <a:effectLst/>
              <a:uLnTx/>
              <a:uFillTx/>
              <a:latin typeface="Cambria" pitchFamily="18" charset="0"/>
              <a:ea typeface="+mn-ea"/>
              <a:cs typeface="+mn-cs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876256" y="1196752"/>
            <a:ext cx="136815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504D">
                    <a:lumMod val="50000"/>
                  </a:srgbClr>
                </a:solidFill>
                <a:effectLst/>
                <a:uLnTx/>
                <a:uFillTx/>
                <a:latin typeface="Cambria" pitchFamily="18" charset="0"/>
                <a:ea typeface="+mn-ea"/>
                <a:cs typeface="+mn-cs"/>
              </a:rPr>
              <a:t>Устав школы </a:t>
            </a:r>
            <a:b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504D">
                    <a:lumMod val="50000"/>
                  </a:srgbClr>
                </a:solidFill>
                <a:effectLst/>
                <a:uLnTx/>
                <a:uFillTx/>
                <a:latin typeface="Cambria" pitchFamily="18" charset="0"/>
                <a:ea typeface="+mn-ea"/>
                <a:cs typeface="+mn-cs"/>
              </a:rPr>
            </a:b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rgbClr val="C0504D">
                  <a:lumMod val="50000"/>
                </a:srgbClr>
              </a:solidFill>
              <a:effectLst/>
              <a:uLnTx/>
              <a:uFillTx/>
              <a:latin typeface="Cambria" pitchFamily="18" charset="0"/>
              <a:ea typeface="+mn-ea"/>
              <a:cs typeface="+mn-cs"/>
            </a:endParaRPr>
          </a:p>
        </p:txBody>
      </p:sp>
      <p:pic>
        <p:nvPicPr>
          <p:cNvPr id="8194" name="Picture 2" descr="http://vizit-nt.ru/images/product_images/info_images/14553_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3717032"/>
            <a:ext cx="2088232" cy="2520280"/>
          </a:xfrm>
          <a:prstGeom prst="rect">
            <a:avLst/>
          </a:prstGeom>
          <a:ln w="38100" cap="sq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196" name="Picture 4" descr="http://kladraz.ru/upload/blogs/5831_c81534ebad0b3dd8044a05f21b472aad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95736" y="3284984"/>
            <a:ext cx="2160240" cy="2520280"/>
          </a:xfrm>
          <a:prstGeom prst="rect">
            <a:avLst/>
          </a:prstGeom>
          <a:ln w="38100" cap="sq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198" name="Picture 6" descr="http://www.bookclub.ua/images/db/goods/35026_5183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3968" y="2780928"/>
            <a:ext cx="2232248" cy="2664296"/>
          </a:xfrm>
          <a:prstGeom prst="rect">
            <a:avLst/>
          </a:prstGeom>
          <a:ln w="38100" cap="sq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200" name="Picture 8" descr="http://www.biblus.ru/pics/a/d/e/100545528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28184" y="2204864"/>
            <a:ext cx="2160240" cy="2736304"/>
          </a:xfrm>
          <a:prstGeom prst="rect">
            <a:avLst/>
          </a:prstGeom>
          <a:ln w="38100" cap="sq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3" name="TextBox 12"/>
          <p:cNvSpPr txBox="1"/>
          <p:nvPr/>
        </p:nvSpPr>
        <p:spPr>
          <a:xfrm>
            <a:off x="2987824" y="260648"/>
            <a:ext cx="28083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504D">
                    <a:lumMod val="50000"/>
                  </a:srgbClr>
                </a:solidFill>
                <a:effectLst/>
                <a:uLnTx/>
                <a:uFillTx/>
                <a:latin typeface="Cambria" pitchFamily="18" charset="0"/>
                <a:ea typeface="+mn-ea"/>
                <a:cs typeface="+mn-cs"/>
              </a:rPr>
              <a:t>Викторина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C0504D">
                  <a:lumMod val="50000"/>
                </a:srgbClr>
              </a:solidFill>
              <a:effectLst/>
              <a:uLnTx/>
              <a:uFillTx/>
              <a:latin typeface="Cambria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32224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280</Words>
  <Application>Microsoft Office PowerPoint</Application>
  <PresentationFormat>Экран (4:3)</PresentationFormat>
  <Paragraphs>37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Calibri</vt:lpstr>
      <vt:lpstr>Cambria</vt:lpstr>
      <vt:lpstr>Symbol</vt:lpstr>
      <vt:lpstr>Тема Office</vt:lpstr>
      <vt:lpstr>Права и обязанности ребенка</vt:lpstr>
      <vt:lpstr>Презентация PowerPoint</vt:lpstr>
      <vt:lpstr>Презентация PowerPoint</vt:lpstr>
      <vt:lpstr>Какие права есть у обучающихся в школе:</vt:lpstr>
      <vt:lpstr>Какие имеются обязанности у обучающихся школы: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МАОУ-СОШ№4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Права и обязанности ребенка</dc:title>
  <dc:creator>КЛА</dc:creator>
  <cp:lastModifiedBy>Dom</cp:lastModifiedBy>
  <cp:revision>7</cp:revision>
  <dcterms:created xsi:type="dcterms:W3CDTF">2019-10-31T03:49:34Z</dcterms:created>
  <dcterms:modified xsi:type="dcterms:W3CDTF">2019-11-18T08:07:55Z</dcterms:modified>
</cp:coreProperties>
</file>