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1" r:id="rId3"/>
    <p:sldId id="256" r:id="rId4"/>
    <p:sldId id="257" r:id="rId5"/>
    <p:sldId id="260" r:id="rId6"/>
    <p:sldId id="261" r:id="rId7"/>
    <p:sldId id="263" r:id="rId8"/>
    <p:sldId id="266" r:id="rId9"/>
    <p:sldId id="264" r:id="rId10"/>
    <p:sldId id="262" r:id="rId11"/>
    <p:sldId id="265" r:id="rId12"/>
    <p:sldId id="267" r:id="rId13"/>
    <p:sldId id="259" r:id="rId14"/>
    <p:sldId id="268" r:id="rId15"/>
    <p:sldId id="270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154B"/>
    <a:srgbClr val="3366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art.com/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learningapps.org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ordwall.net/ru" TargetMode="External"/><Relationship Id="rId11" Type="http://schemas.openxmlformats.org/officeDocument/2006/relationships/image" Target="../media/image11.jpeg"/><Relationship Id="rId5" Type="http://schemas.openxmlformats.org/officeDocument/2006/relationships/hyperlink" Target="https://resh.edu.ru/" TargetMode="External"/><Relationship Id="rId10" Type="http://schemas.openxmlformats.org/officeDocument/2006/relationships/image" Target="../media/image10.png"/><Relationship Id="rId4" Type="http://schemas.openxmlformats.org/officeDocument/2006/relationships/hyperlink" Target="https://uchi.ru/" TargetMode="External"/><Relationship Id="rId9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14" y="0"/>
            <a:ext cx="9145426" cy="6857326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7872" y="579551"/>
            <a:ext cx="3357554" cy="2518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ctrTitle" idx="4294967295"/>
          </p:nvPr>
        </p:nvSpPr>
        <p:spPr>
          <a:xfrm>
            <a:off x="363979" y="2331589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 этап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года России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161129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учреждение-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№ 4 город Асино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2040" y="4422888"/>
            <a:ext cx="39955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Участник: Смирнова Юлия Ивановна,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английского языка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6093296"/>
            <a:ext cx="1560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Асино – 2023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426" cy="6857326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57158" y="1142984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«Бином фантазий» – методический приём, используемый на уроках английского языка с целью развития речи учащихся и их творческого воображения.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4294967295"/>
          </p:nvPr>
        </p:nvSpPr>
        <p:spPr>
          <a:xfrm>
            <a:off x="428596" y="2357430"/>
            <a:ext cx="8072437" cy="6429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Бином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…(от лат. «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– дважды) и 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лат. «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nomen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- имя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C:\Users\user\Desktop\1_-hRBmeIMoXIB5PIFgBAO5A —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855" y="3929042"/>
            <a:ext cx="2328145" cy="29289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488" y="571480"/>
            <a:ext cx="30315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Бином фантазий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000372"/>
            <a:ext cx="70009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ea typeface="+mj-ea"/>
                <a:cs typeface="Times New Roman" pitchFamily="18" charset="0"/>
              </a:rPr>
              <a:t>Принцип действия прост: берутся любые два слова (существительные), абсолютно несвязанные друг с другом. Здесь важно, чтобы «соседство» слов было сколько-нибудь необычным, ведь тогда воображение вынуждено будет активизироваться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426" cy="68573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488" y="571480"/>
            <a:ext cx="30315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Бином фантазий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1214422"/>
            <a:ext cx="78581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Например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butterfly and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cup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при изучении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предлогов места во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втором классе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2285992"/>
            <a:ext cx="4572000" cy="27959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butterfly is under the cup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butterfly is in the cup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butterfly is on the cup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 butterfly is between the two cups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cups with butterflies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3" name="Picture 5" descr="C:\Users\user\Downloads\pngimg.com - cup_PNG198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428868"/>
            <a:ext cx="3071834" cy="3071834"/>
          </a:xfrm>
          <a:prstGeom prst="rect">
            <a:avLst/>
          </a:prstGeom>
          <a:noFill/>
        </p:spPr>
      </p:pic>
      <p:pic>
        <p:nvPicPr>
          <p:cNvPr id="22531" name="Picture 3" descr="C:\Users\user\Downloads\pngimg.com - butterfly_PNG10383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1714488"/>
            <a:ext cx="2485539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426" cy="6857326"/>
          </a:xfrm>
          <a:prstGeom prst="rect">
            <a:avLst/>
          </a:prstGeom>
          <a:noFill/>
        </p:spPr>
      </p:pic>
      <p:pic>
        <p:nvPicPr>
          <p:cNvPr id="5" name="Picture 5" descr="C:\Users\user\Desktop\1_-hRBmeIMoXIB5PIFgBAO5A —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855" y="3929042"/>
            <a:ext cx="2328145" cy="29289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57356" y="357166"/>
            <a:ext cx="54488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Создание проблемных ситуаций 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928670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проблемном обучении у учащихся формируется способность открывать новые знания и находить новые способы действия путем выдвижения гипотез и их обоснования;  развиваются догадка, внимание, творческое воображение.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2857496"/>
            <a:ext cx="8001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Например,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исходя из названия времени, учащимся предлагается вывести формулу образования времени, а также попробовать спрогнозировать случаи его употребления.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i.pinimg.com/originals/3f/82/75/3f8275f8e418ed6315760cb3cf976d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143380"/>
            <a:ext cx="2714644" cy="25476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"/>
            <a:ext cx="9145426" cy="6857326"/>
          </a:xfrm>
          <a:prstGeom prst="rect">
            <a:avLst/>
          </a:prstGeom>
          <a:noFill/>
        </p:spPr>
      </p:pic>
      <p:pic>
        <p:nvPicPr>
          <p:cNvPr id="5" name="Picture 5" descr="C:\Users\user\Desktop\1_-hRBmeIMoXIB5PIFgBAO5A —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1" y="3802336"/>
            <a:ext cx="2428860" cy="30556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14414" y="428604"/>
            <a:ext cx="70472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Оригинальные приёмы работы с текстом: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1357298"/>
            <a:ext cx="58579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Деление текста на абзацы.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Предвосхищение содержания текста.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 ошибки, сходства/различия.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«Перепутанные логические цепочки».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«Верно или неверно». 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«Дефиниция».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«Измени сюжет!»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«Редукция текста»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user\Desktop\_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3571876"/>
            <a:ext cx="4714908" cy="30186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"/>
            <a:ext cx="9145426" cy="6857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C:\Users\user\Desktop\1_-hRBmeIMoXIB5PIFgBAO5A —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855" y="3929042"/>
            <a:ext cx="2328145" cy="29289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214346" y="214290"/>
            <a:ext cx="8929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Цифровые ресурсы для развития </a:t>
            </a:r>
            <a:r>
              <a:rPr lang="ru-RU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креативного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мышления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928670"/>
            <a:ext cx="7715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Цифровые образовательные ресурсы –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это информационный источник, содержащий графическую, текстовую, цифровую, речевую, музыкальную информацию, направленную на достижение образовательных и воспитательных задач учебного процесса.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3214686"/>
            <a:ext cx="60722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Учи.ру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https://uchi.ru/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,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РЭШ (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https://resh.edu.ru/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),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Wordwall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 (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https://wordwall.net/ru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,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Learningapps.org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https://learningapps.org/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WordArt.com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https://wordart.com/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avatars.mds.yandex.net/i?id=4619e7f8b6e03308d07c9aa53125747bd21d93dc-8425275-images-thumbs&amp;n=13"/>
          <p:cNvPicPr>
            <a:picLocks noChangeAspect="1" noChangeArrowheads="1"/>
          </p:cNvPicPr>
          <p:nvPr/>
        </p:nvPicPr>
        <p:blipFill>
          <a:blip r:embed="rId9"/>
          <a:srcRect l="14286" t="9524" r="14286"/>
          <a:stretch>
            <a:fillRect/>
          </a:stretch>
        </p:blipFill>
        <p:spPr bwMode="auto">
          <a:xfrm>
            <a:off x="3929058" y="2786058"/>
            <a:ext cx="1214446" cy="1538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https://resh-edu-kabinet.ru/wp-content/uploads/2020-09-30_16-04-34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29190" y="2928934"/>
            <a:ext cx="1575194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4" name="Picture 8" descr="https://avatars.mds.yandex.net/i?id=265f023eeb65e4c1f3fefc816adcf6682b2096a7-5429127-images-thumbs&amp;n=13"/>
          <p:cNvPicPr>
            <a:picLocks noChangeAspect="1" noChangeArrowheads="1"/>
          </p:cNvPicPr>
          <p:nvPr/>
        </p:nvPicPr>
        <p:blipFill>
          <a:blip r:embed="rId11"/>
          <a:srcRect t="30468" b="34375"/>
          <a:stretch>
            <a:fillRect/>
          </a:stretch>
        </p:blipFill>
        <p:spPr bwMode="auto">
          <a:xfrm>
            <a:off x="5143504" y="4500570"/>
            <a:ext cx="2169160" cy="57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"/>
            <a:ext cx="9145426" cy="6857326"/>
          </a:xfrm>
          <a:prstGeom prst="rect">
            <a:avLst/>
          </a:prstGeom>
          <a:noFill/>
        </p:spPr>
      </p:pic>
      <p:pic>
        <p:nvPicPr>
          <p:cNvPr id="5" name="Picture 5" descr="C:\Users\user\Desktop\1_-hRBmeIMoXIB5PIFgBAO5A —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855" y="3929042"/>
            <a:ext cx="2328145" cy="29289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1285860"/>
            <a:ext cx="76438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Таким образом,  творческие задания помогают сохранить интерес ученика к изучаемому материалу, снимают языковые трудности, создают в классе атмосферу сотрудничества. Дети приобретают ключевые компетенции и развивают собственное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креативное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мышление.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"/>
            <a:ext cx="9145426" cy="6857326"/>
          </a:xfrm>
          <a:prstGeom prst="rect">
            <a:avLst/>
          </a:prstGeom>
          <a:noFill/>
        </p:spPr>
      </p:pic>
      <p:pic>
        <p:nvPicPr>
          <p:cNvPr id="5" name="Picture 5" descr="C:\Users\user\Desktop\1_-hRBmeIMoXIB5PIFgBAO5A —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855" y="3929042"/>
            <a:ext cx="2328145" cy="29289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2571744"/>
            <a:ext cx="7643866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"/>
            <a:ext cx="9145426" cy="6857326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0"/>
            <a:ext cx="3357554" cy="2518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ctrTitle" idx="4294967295"/>
          </p:nvPr>
        </p:nvSpPr>
        <p:spPr>
          <a:xfrm>
            <a:off x="571472" y="314324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24154B"/>
                </a:solidFill>
              </a:rPr>
              <a:t>Методическая мастерская </a:t>
            </a:r>
            <a:br>
              <a:rPr lang="ru-RU" b="1" dirty="0" smtClean="0">
                <a:solidFill>
                  <a:srgbClr val="24154B"/>
                </a:solidFill>
              </a:rPr>
            </a:br>
            <a:r>
              <a:rPr lang="ru-RU" sz="3600" b="1" dirty="0" smtClean="0">
                <a:solidFill>
                  <a:srgbClr val="24154B"/>
                </a:solidFill>
              </a:rPr>
              <a:t>«Формирование </a:t>
            </a:r>
            <a:r>
              <a:rPr lang="ru-RU" sz="3600" b="1" dirty="0" err="1" smtClean="0">
                <a:solidFill>
                  <a:srgbClr val="24154B"/>
                </a:solidFill>
              </a:rPr>
              <a:t>креативного</a:t>
            </a:r>
            <a:r>
              <a:rPr lang="ru-RU" sz="3600" b="1" dirty="0" smtClean="0">
                <a:solidFill>
                  <a:srgbClr val="24154B"/>
                </a:solidFill>
              </a:rPr>
              <a:t>  мышления  у  учащихся  на уроках английского  языка»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5084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"/>
            <a:ext cx="9145426" cy="6857326"/>
          </a:xfrm>
          <a:prstGeom prst="rect">
            <a:avLst/>
          </a:prstGeom>
          <a:noFill/>
        </p:spPr>
      </p:pic>
      <p:pic>
        <p:nvPicPr>
          <p:cNvPr id="1029" name="Picture 5" descr="C:\Users\user\Desktop\1_-hRBmeIMoXIB5PIFgBAO5A —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855" y="3929042"/>
            <a:ext cx="2328145" cy="2928958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500034" y="714356"/>
            <a:ext cx="826643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условий для формирования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креативного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мышления  у  учащихся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уроках английского  языка.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500034" y="2071678"/>
            <a:ext cx="78581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Познакомить  с ведущим компонентом функциональной  грамотности  -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креативным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мышлением на уроках английского языка.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Обосновать  необходимость  применения методов и приёмов,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формирующих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креативное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мышление.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"/>
            <a:ext cx="9145426" cy="6857326"/>
          </a:xfrm>
          <a:prstGeom prst="rect">
            <a:avLst/>
          </a:prstGeom>
          <a:noFill/>
        </p:spPr>
      </p:pic>
      <p:pic>
        <p:nvPicPr>
          <p:cNvPr id="5" name="Picture 5" descr="C:\Users\user\Desktop\1_-hRBmeIMoXIB5PIFgBAO5A —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855" y="3929042"/>
            <a:ext cx="2328145" cy="29289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214290"/>
            <a:ext cx="75724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Одно из ключевых направлений современного образования  - формирование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функциональной грамотности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школьников, важнейшим компонентом которой, является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креативное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мышление.</a:t>
            </a:r>
          </a:p>
          <a:p>
            <a:pPr algn="just"/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Креативное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мышление» (от англ.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create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- создавать, творить) означает способность человека находить неординарные решения различных проблем и при этом результативно их преодолевать. 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Креативная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личность, предлагающая эффективные, нестандартные идеи  и способы преодолевания трудностей, всегда будет  востребованной  и конкурентоспособной.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2413338"/>
            <a:ext cx="5786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"/>
            <a:ext cx="9145426" cy="6857326"/>
          </a:xfrm>
          <a:prstGeom prst="rect">
            <a:avLst/>
          </a:prstGeom>
          <a:noFill/>
        </p:spPr>
      </p:pic>
      <p:pic>
        <p:nvPicPr>
          <p:cNvPr id="5" name="Picture 5" descr="C:\Users\user\Desktop\1_-hRBmeIMoXIB5PIFgBAO5A —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855" y="3929042"/>
            <a:ext cx="2328145" cy="29289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571480"/>
            <a:ext cx="664373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Способы мотивирования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креативных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способностей у школьников: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благоприятной атмосферы;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доброжелательность со стороны учителя;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отказ от критики в адрес ребенка;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поощрение высказывания оригинальных идей;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обеспечение возможностей для практики иноязычного общения;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демонстрация личного примера творческого решения проблем;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предоставление детям возможности активно задавать вопросы.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"/>
            <a:ext cx="9145426" cy="6857326"/>
          </a:xfrm>
          <a:prstGeom prst="rect">
            <a:avLst/>
          </a:prstGeom>
          <a:noFill/>
        </p:spPr>
      </p:pic>
      <p:pic>
        <p:nvPicPr>
          <p:cNvPr id="5" name="Picture 5" descr="C:\Users\user\Desktop\1_-hRBmeIMoXIB5PIFgBAO5A —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855" y="3929042"/>
            <a:ext cx="2328145" cy="29289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571480"/>
            <a:ext cx="735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Формы работы над развитием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креативного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мышления обучающихся 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1500174"/>
            <a:ext cx="6143668" cy="390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практические занятия;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использование песен и стихов;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применение компьютерных программ;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защита рефератов и проектов;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деловые игры, конференции;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с текстом, диалогом или монологом, построенная необычным способом.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426" cy="6857326"/>
          </a:xfrm>
          <a:prstGeom prst="rect">
            <a:avLst/>
          </a:prstGeom>
          <a:noFill/>
        </p:spPr>
      </p:pic>
      <p:pic>
        <p:nvPicPr>
          <p:cNvPr id="5" name="Picture 5" descr="C:\Users\user\Desktop\1_-hRBmeIMoXIB5PIFgBAO5A —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855" y="3929042"/>
            <a:ext cx="2328145" cy="29289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71670" y="571480"/>
            <a:ext cx="5059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«Мозгового штурма» 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071546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Путём мозговой атаки учащиеся называют всё, что они знают и думают по озвученной теме. Все идеи принимаются, независимо от того, правильны они или нет.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034" y="2357430"/>
            <a:ext cx="79716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Например: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подобрать ассоциативный ряд к слову «театр».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071810"/>
            <a:ext cx="78581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Theatre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stage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 orchestra pit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stalls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curtain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buffet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foyer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box office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ballet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cloakroom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gallery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6" y="0"/>
            <a:ext cx="9145426" cy="6857326"/>
          </a:xfrm>
          <a:prstGeom prst="rect">
            <a:avLst/>
          </a:prstGeom>
          <a:noFill/>
        </p:spPr>
      </p:pic>
      <p:pic>
        <p:nvPicPr>
          <p:cNvPr id="5" name="Picture 5" descr="C:\Users\user\Desktop\1_-hRBmeIMoXIB5PIFgBAO5A — коп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5855" y="3929042"/>
            <a:ext cx="2328145" cy="2928958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000108"/>
            <a:ext cx="792958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Метод контрольных вопросов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предполагает придумывание текста по вопросам.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214311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Where did the girl go?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What was the weather like?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Who did she meet?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Do you think the girl's new friend is friendly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4429132"/>
            <a:ext cx="5857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Данное упражнение можно выполнять индивидуально, в парах и в группах.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фон классного уголка\005230943_1-fd7c883468f0073f13d0414832fee1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4"/>
            <a:ext cx="9145426" cy="6857326"/>
          </a:xfrm>
          <a:prstGeom prst="rect">
            <a:avLst/>
          </a:prstGeom>
          <a:noFill/>
        </p:spPr>
      </p:pic>
      <p:pic>
        <p:nvPicPr>
          <p:cNvPr id="4" name="Picture 2" descr="C:\Users\user\Downloads\16735327678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357430"/>
            <a:ext cx="5786478" cy="4344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285984" y="357166"/>
            <a:ext cx="5429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придумывания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42910" y="928670"/>
            <a:ext cx="800362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Imagine a fairy animal and name it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This is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Cheburashka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Cheburashka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has got big ears. It is funny and cute…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568</Words>
  <Application>Microsoft Office PowerPoint</Application>
  <PresentationFormat>Экран (4:3)</PresentationFormat>
  <Paragraphs>80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Тема Office</vt:lpstr>
      <vt:lpstr>Муниципальный  этап Всероссийского конкурса  «Учитель года России»</vt:lpstr>
      <vt:lpstr>Методическая мастерская  «Формирование креативного  мышления  у  учащихся  на уроках английского  языка»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«Бином фантазий» – методический приём, используемый на уроках английского языка с целью развития речи учащихся и их творческого воображения.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Методическая мастерская  «Формирование креативного  мышления  у  учащихся  на уроках английского  языка»</dc:title>
  <dc:creator>admin</dc:creator>
  <cp:lastModifiedBy>ADMIN</cp:lastModifiedBy>
  <cp:revision>76</cp:revision>
  <dcterms:created xsi:type="dcterms:W3CDTF">2023-01-11T15:28:16Z</dcterms:created>
  <dcterms:modified xsi:type="dcterms:W3CDTF">2023-01-25T02:56:57Z</dcterms:modified>
</cp:coreProperties>
</file>