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0" r:id="rId11"/>
    <p:sldId id="270" r:id="rId12"/>
    <p:sldId id="266" r:id="rId13"/>
    <p:sldId id="267" r:id="rId14"/>
  </p:sldIdLst>
  <p:sldSz cx="9144000" cy="6858000" type="screen4x3"/>
  <p:notesSz cx="6735763" cy="98694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6536"/>
    <a:srgbClr val="7FA230"/>
    <a:srgbClr val="006600"/>
    <a:srgbClr val="121707"/>
    <a:srgbClr val="F24CD2"/>
    <a:srgbClr val="C06F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1" autoAdjust="0"/>
    <p:restoredTop sz="94660"/>
  </p:normalViewPr>
  <p:slideViewPr>
    <p:cSldViewPr>
      <p:cViewPr>
        <p:scale>
          <a:sx n="108" d="100"/>
          <a:sy n="108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020FF9-BB61-4199-8F85-C1D6D2E2BF2E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8293CE-D70F-4E2F-981A-535DAE298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4DC64-4E32-4A71-9F85-AD261BB2D9B7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DE531-4D30-4517-AB7A-4AEB60F34A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6ECB5-BAB6-490A-83BA-AFA9823A149F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61333-BB95-4AF4-B64C-C83F9BB3B8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49FB2-78AA-4AB4-AD2B-58007DA5FFBF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EE563-163D-4B3B-B440-D7E9E19E5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B9EBED-4F6D-44A2-8B5A-C22CDD4F6F85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B287864-36E5-4D86-9988-32C7F0C836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ECD04-2CD8-4F2B-A91F-27B207E2278B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9EF64-0528-407F-A295-13226E5E3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7BB1B8-7194-4975-820B-DA9C93A8E7BC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B04587-8FCC-42C6-9F75-D1EE96B2BA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AD9D5-BD92-41FF-B9BC-6D9586889191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2E2F9-AAC4-435C-BBDB-7614C8FF10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1EC2E2-4AE4-432D-9F73-AF8DD637B387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ABECE0-A68C-415D-AF2C-F6D76D5AE7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898B74C-E4E9-473C-B0D7-FCE868EE249C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553199-AD87-461A-9420-40676558B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3ACD4F-A310-4475-A661-ECF5D8AFF8EC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C25DAAD-8980-440E-8F61-064B041D6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73E6B93-366C-4647-ACB1-581592A6593D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D9EB9AB5-9008-40C1-A997-3DAED6D1AA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7" r:id="rId2"/>
    <p:sldLayoutId id="2147483769" r:id="rId3"/>
    <p:sldLayoutId id="2147483766" r:id="rId4"/>
    <p:sldLayoutId id="2147483770" r:id="rId5"/>
    <p:sldLayoutId id="2147483765" r:id="rId6"/>
    <p:sldLayoutId id="2147483771" r:id="rId7"/>
    <p:sldLayoutId id="2147483772" r:id="rId8"/>
    <p:sldLayoutId id="2147483773" r:id="rId9"/>
    <p:sldLayoutId id="2147483764" r:id="rId10"/>
    <p:sldLayoutId id="214748376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eais.rkn.gov.ru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mailto:zapret-info@rkn.gov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rkn.gov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eais.rkn.gov.ru/feedback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39" y="692696"/>
            <a:ext cx="7344815" cy="4465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Памятка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Calibri"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</a:rPr>
              <a:t>по реагированию на информацию, причиняющую вред здоровью и развитию детей, распространяемую в сети Интернет</a:t>
            </a:r>
          </a:p>
          <a:p>
            <a:pPr algn="ctr">
              <a:spcAft>
                <a:spcPts val="0"/>
              </a:spcAft>
            </a:pPr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sz="2800" i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</a:rPr>
              <a:t>Настоящая памятка разработана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</a:rPr>
              <a:t>для работников социальных служб и педагогов, родителей, представителей общественных организаций, граждан, которые являются пользователями сети Интернет.</a:t>
            </a:r>
            <a:endParaRPr lang="ru-RU" sz="2800" dirty="0">
              <a:solidFill>
                <a:schemeClr val="accent3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344035"/>
            <a:ext cx="7848872" cy="2251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Через некоторое время Вы получаете первичную обратную информацию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: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solidFill>
                <a:schemeClr val="accent3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а) 1-ое электронное сообщение: </a:t>
            </a:r>
            <a:endParaRPr lang="ru-RU" dirty="0" smtClean="0">
              <a:solidFill>
                <a:schemeClr val="accent3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течение нескольких дней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Роскомнадзор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 направляет на указанную Вами электронную почту информацию о том, что будет проведена проверка указанного Вами ресурса на наличие материалов с противоправным контентом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400" dirty="0">
              <a:solidFill>
                <a:schemeClr val="accent3">
                  <a:lumMod val="75000"/>
                </a:schemeClr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1034" name="Picture 10" descr="J:\АРХИВ\БЕКАП\БАЗА_01.09.2016\ВАУ_ПРОЕКТЫ\Паблик_суицид\Паблик_суицид\Роскомнадзор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05503"/>
            <a:ext cx="7776864" cy="377582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25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87376" y="332656"/>
            <a:ext cx="7848872" cy="134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б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) 2-ое электронное сообщение: </a:t>
            </a:r>
            <a:endParaRPr lang="ru-RU" dirty="0" smtClean="0">
              <a:solidFill>
                <a:schemeClr val="accent3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Роскомнадзор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направляет информацию о проведённой проверке указанного Вами ресурса и сообщает о том, содержит или не содержит направленный Вами электронный ресурс противоправный контент.</a:t>
            </a:r>
            <a:endParaRPr lang="ru-RU" sz="1400" dirty="0">
              <a:solidFill>
                <a:schemeClr val="accent3">
                  <a:lumMod val="75000"/>
                </a:schemeClr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12290" name="Picture 2" descr="J:\АРХИВ\БЕКАП\БАЗА_01.09.2016\ВАУ_ПРОЕКТЫ\Паблик_суицид\Паблик_суицид\Роскомнадзор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730" y="1916832"/>
            <a:ext cx="7614742" cy="396044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67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7" y="414760"/>
            <a:ext cx="1944217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Для того, чтобы проверить внесён ли указанный Вами ресурс в Единый реестр, Вам необходимо ввести искомый ресурс и защитный код на странице: </a:t>
            </a:r>
            <a:r>
              <a:rPr lang="ru-RU" sz="1600" u="sng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hlinkClick r:id="rId2"/>
              </a:rPr>
              <a:t>http://eais.rkn.gov.ru</a:t>
            </a:r>
            <a:r>
              <a:rPr lang="ru-RU" sz="1600" u="sng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hlinkClick r:id="rId2"/>
              </a:rPr>
              <a:t>/</a:t>
            </a:r>
            <a:endParaRPr lang="ru-RU" sz="1600" dirty="0" smtClean="0">
              <a:solidFill>
                <a:schemeClr val="accent3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chemeClr val="accent3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Для того, чтобы проверить заблокирован ли искомый ресурс, Вам необходимо ввести электронный адрес искомого ресурса в поисковую систему Интернет.</a:t>
            </a:r>
            <a:endParaRPr lang="ru-RU" sz="1600" dirty="0">
              <a:solidFill>
                <a:schemeClr val="accent3">
                  <a:lumMod val="75000"/>
                </a:schemeClr>
              </a:solidFill>
              <a:effectLst/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0242" name="Picture 2" descr="C:\Users\USER\Desktop\наборка\роскомнадзор\Рисунок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548680"/>
            <a:ext cx="5976664" cy="5688631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29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332656"/>
            <a:ext cx="7344816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В случае, если страница сайта не внесена в Единый реестр и не заблокирована, а Вам поступало электронное сообщение о наличии противоправного контента, Вам необходимо обратиться на горячую линию Единого реестра по электронному адресу </a:t>
            </a:r>
            <a:r>
              <a:rPr lang="ru-RU" u="sng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hlinkClick r:id="rId2"/>
              </a:rPr>
              <a:t>zapret-info@rkn.gov.ru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 (предварительно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ознакомившись с регламентом работы горячей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линии, осуществляемой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посредством электронных сообщений).</a:t>
            </a:r>
            <a:endParaRPr lang="ru-RU" sz="1400" dirty="0">
              <a:solidFill>
                <a:schemeClr val="accent3">
                  <a:lumMod val="75000"/>
                </a:schemeClr>
              </a:solidFill>
              <a:effectLst/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6757" y="2492896"/>
            <a:ext cx="7344816" cy="102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Узнать ответы на типичные вопросы, которые возникают при обращении в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Роскомнадзор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, Вы можете на специальной вкладке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http://eais.rkn.gov.ru/faq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/</a:t>
            </a:r>
            <a:endParaRPr lang="ru-RU" dirty="0" smtClean="0">
              <a:solidFill>
                <a:schemeClr val="accent3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9219" name="Picture 3" descr="C:\Users\USER\Desktop\наборка\роскомнадзор\Рисунок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549901"/>
            <a:ext cx="6696744" cy="283088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05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7499350" cy="86409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Уважаемы</a:t>
            </a:r>
            <a:r>
              <a:rPr lang="ru-RU" sz="3200" dirty="0"/>
              <a:t>е</a:t>
            </a:r>
            <a:r>
              <a:rPr lang="ru-RU" sz="3200" dirty="0" smtClean="0"/>
              <a:t> пользователи </a:t>
            </a:r>
            <a:r>
              <a:rPr lang="ru-RU" sz="3200" dirty="0"/>
              <a:t>сети Интернет</a:t>
            </a:r>
            <a:r>
              <a:rPr lang="ru-RU" sz="3200" dirty="0" smtClean="0"/>
              <a:t>!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63545" y="1412776"/>
            <a:ext cx="7056784" cy="462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К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информации, причиняющей вред здоровью и развитию детей, а также запрещенной для распространения среди детей, относится информация, указанная в статье 5 Федерального закона от 29.12.2010 № 436 «О защите детей от информации, причиняющей вред их здоровью и развитию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».</a:t>
            </a:r>
            <a:endParaRPr lang="ru-RU" sz="1400" dirty="0">
              <a:solidFill>
                <a:schemeClr val="accent3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ru-RU" dirty="0" smtClean="0">
              <a:solidFill>
                <a:schemeClr val="accent3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Если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Вы обнаружили в сети Интернет информацию, причиняющую вред здоровью и развитию ребенка, и Вы хотите ограничить доступ к данной информации (заблокировать страницу или сайт), Вам необходимо подать заявку в электронном виде на сайте Федеральной службы по надзору в сфере связи, информационных технологий и массовых коммуникаций (далее -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Роскомнадзор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)  </a:t>
            </a:r>
            <a:endParaRPr lang="ru-RU" dirty="0" smtClean="0">
              <a:solidFill>
                <a:schemeClr val="accent3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4000" u="sng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hlinkClick r:id="rId2"/>
              </a:rPr>
              <a:t>http</a:t>
            </a:r>
            <a:r>
              <a:rPr lang="ru-RU" sz="4000" u="sng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hlinkClick r:id="rId2"/>
              </a:rPr>
              <a:t>://rkn.gov.ru/</a:t>
            </a:r>
            <a:r>
              <a:rPr lang="ru-RU" sz="4000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4000" dirty="0">
              <a:solidFill>
                <a:schemeClr val="accent3">
                  <a:lumMod val="75000"/>
                </a:schemeClr>
              </a:solidFill>
              <a:effectLst/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8390" y="260648"/>
            <a:ext cx="7560840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Чтобы подать заявку в электронном виде в Единый реестр доменных имен, указателей страниц сайтов в сети «Интернет» и сетевых адресов, позволяющих идентифицировать сайты в сети «Интернет», содержащие информацию, распространение которой в Российской Федерации запрещено, Вам необходимо</a:t>
            </a: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: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1600" dirty="0">
              <a:solidFill>
                <a:schemeClr val="accent3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а) зайти на Единый реестр доменных имен сайта </a:t>
            </a:r>
            <a:r>
              <a:rPr lang="ru-RU" sz="1600" b="1" dirty="0" err="1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Роскомнадзора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1" u="sng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hlinkClick r:id="rId2"/>
              </a:rPr>
              <a:t>http://eais.rkn.gov.ru/feedback/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 в раздел «Приём сообщений</a:t>
            </a: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».</a:t>
            </a:r>
            <a:endParaRPr lang="ru-RU" sz="1600" b="1" dirty="0">
              <a:solidFill>
                <a:schemeClr val="accent3">
                  <a:lumMod val="75000"/>
                </a:schemeClr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2050" name="Picture 2" descr="C:\Users\USER\Desktop\наборка\роскомнадзор\Рисун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699" y="2444110"/>
            <a:ext cx="7229898" cy="371977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40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332656"/>
            <a:ext cx="7272808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б) заполнить форму заявки в электронном виде (обращаем внимание на поля, обязательные для </a:t>
            </a: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заполнения *)</a:t>
            </a:r>
            <a:endParaRPr lang="ru-RU" sz="1600" b="1" dirty="0">
              <a:solidFill>
                <a:schemeClr val="accent3">
                  <a:lumMod val="75000"/>
                </a:schemeClr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334" y="1094288"/>
            <a:ext cx="6981106" cy="550306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07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613178"/>
            <a:ext cx="712731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в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) копировать ссылку, содержащую, по Вашему мнению, запрещённую информацию и указать данный адрес в строке «Указатель страницы сайта в сети «Интернет</a:t>
            </a: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lang="ru-RU" sz="1600" b="1" dirty="0">
              <a:solidFill>
                <a:schemeClr val="accent3">
                  <a:lumMod val="75000"/>
                </a:schemeClr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4099" name="Picture 3" descr="C:\Users\USER\Desktop\наборка\роскомнадзор\Рисунок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147" y="1916832"/>
            <a:ext cx="6981825" cy="401955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14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5333" y="260648"/>
            <a:ext cx="7560840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г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) выбрать источник и тип информации </a:t>
            </a: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(например, признаки 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призыва к самоубийству</a:t>
            </a: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lang="ru-RU" sz="1600" b="1" dirty="0">
              <a:solidFill>
                <a:schemeClr val="accent3">
                  <a:lumMod val="75000"/>
                </a:schemeClr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5122" name="Picture 2" descr="C:\Users\USER\Desktop\наборка\роскомнадзор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457" y="925334"/>
            <a:ext cx="5622578" cy="267594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наборка\роскомнадзор\Рисунок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51" y="3717032"/>
            <a:ext cx="5042322" cy="2787106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58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442012"/>
            <a:ext cx="6521325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д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) сделать Скриншот страницы с запрещённой информацией </a:t>
            </a:r>
            <a:endParaRPr lang="ru-RU" sz="1600" b="1" dirty="0" smtClean="0">
              <a:solidFill>
                <a:schemeClr val="accent3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457200" lvl="0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при  желании</a:t>
            </a: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lang="ru-RU" sz="1600" b="1" dirty="0">
              <a:solidFill>
                <a:schemeClr val="accent3">
                  <a:lumMod val="75000"/>
                </a:schemeClr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6146" name="Picture 2" descr="C:\Users\USER\Desktop\наборка\роскомнадзор\Рисунок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114" y="1340768"/>
            <a:ext cx="6129883" cy="5169946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77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88640"/>
            <a:ext cx="7547380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е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) в зависимости от содержания страницы выбрать, какую информацию содержит данный сайт: видео изображения, фото изображения, текст, </a:t>
            </a:r>
            <a:r>
              <a:rPr lang="ru-RU" sz="1600" b="1" dirty="0" err="1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online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-трансляция, другая информация (можно выбрать все пункты</a:t>
            </a: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)</a:t>
            </a:r>
          </a:p>
          <a:p>
            <a:pPr marL="457200" lvl="0" algn="just">
              <a:lnSpc>
                <a:spcPct val="115000"/>
              </a:lnSpc>
              <a:spcAft>
                <a:spcPts val="0"/>
              </a:spcAft>
            </a:pPr>
            <a:endParaRPr lang="ru-RU" sz="1600" b="1" dirty="0" smtClean="0">
              <a:solidFill>
                <a:schemeClr val="accent3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457200" lvl="0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ж) обязательно указать </a:t>
            </a: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способ доступа к 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информации (свободный или ограниченный</a:t>
            </a: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lang="ru-RU" sz="1600" b="1" dirty="0">
              <a:solidFill>
                <a:schemeClr val="accent3">
                  <a:lumMod val="75000"/>
                </a:schemeClr>
              </a:solidFill>
              <a:latin typeface="Calibri"/>
              <a:ea typeface="Times New Roman"/>
              <a:cs typeface="Times New Roman"/>
            </a:endParaRPr>
          </a:p>
          <a:p>
            <a:pPr marL="457200" lvl="0" algn="just">
              <a:lnSpc>
                <a:spcPct val="115000"/>
              </a:lnSpc>
              <a:spcAft>
                <a:spcPts val="0"/>
              </a:spcAft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7171" name="Picture 3" descr="C:\Users\USER\Desktop\наборка\роскомнадзор\Рисунок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48594"/>
            <a:ext cx="6867525" cy="447675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20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26558"/>
            <a:ext cx="7272808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з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) заполнить данные о себе и ввести защитный код (отметить поле «направлять ответ по эл. почте»).</a:t>
            </a:r>
            <a:endParaRPr lang="ru-RU" sz="1600" b="1" dirty="0">
              <a:solidFill>
                <a:schemeClr val="accent3">
                  <a:lumMod val="75000"/>
                </a:schemeClr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8194" name="Picture 2" descr="C:\Users\USER\Desktop\наборка\роскомнадзор\Рисунок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836712"/>
            <a:ext cx="5620294" cy="562029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2204864"/>
            <a:ext cx="1800200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Данные о себе заполнять не обязательно 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(но желательно)</a:t>
            </a:r>
          </a:p>
          <a:p>
            <a:endParaRPr lang="ru-RU" sz="1600" dirty="0" smtClean="0">
              <a:solidFill>
                <a:srgbClr val="C00000"/>
              </a:solidFill>
            </a:endParaRPr>
          </a:p>
          <a:p>
            <a:endParaRPr lang="ru-RU" sz="1600" dirty="0" smtClean="0">
              <a:solidFill>
                <a:srgbClr val="C00000"/>
              </a:solidFill>
            </a:endParaRPr>
          </a:p>
          <a:p>
            <a:endParaRPr lang="ru-RU" sz="1600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Электронная почта указывается для связи с Вами о результатах рассмотрения Вашей заявки</a:t>
            </a:r>
            <a:endParaRPr lang="ru-RU" sz="1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09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767</TotalTime>
  <Words>333</Words>
  <Application>Microsoft Office PowerPoint</Application>
  <PresentationFormat>Экран (4:3)</PresentationFormat>
  <Paragraphs>38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Презентация PowerPoint</vt:lpstr>
      <vt:lpstr>Уважаемые пользователи сети Интернет!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«КТО МЫ И ЧТО МЫ!?»  Итоги деятельности участников «Соглашения о совместной деятельности комиссий по делам несовершеннолетних и защите их прав (30) субъектов Российской Федерации» за 5 лет</dc:title>
  <dc:creator>Ольга</dc:creator>
  <cp:lastModifiedBy>Матушкина Ирина Николаевна</cp:lastModifiedBy>
  <cp:revision>76</cp:revision>
  <cp:lastPrinted>2014-09-21T04:11:08Z</cp:lastPrinted>
  <dcterms:created xsi:type="dcterms:W3CDTF">2013-10-31T18:06:16Z</dcterms:created>
  <dcterms:modified xsi:type="dcterms:W3CDTF">2017-03-09T06:30:31Z</dcterms:modified>
</cp:coreProperties>
</file>