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3" r:id="rId6"/>
    <p:sldId id="261" r:id="rId7"/>
    <p:sldId id="260" r:id="rId8"/>
    <p:sldId id="262" r:id="rId9"/>
    <p:sldId id="263" r:id="rId10"/>
    <p:sldId id="264" r:id="rId11"/>
    <p:sldId id="274" r:id="rId12"/>
    <p:sldId id="265" r:id="rId13"/>
    <p:sldId id="270" r:id="rId14"/>
    <p:sldId id="266" r:id="rId15"/>
    <p:sldId id="267" r:id="rId16"/>
    <p:sldId id="268" r:id="rId17"/>
    <p:sldId id="271" r:id="rId18"/>
    <p:sldId id="269" r:id="rId19"/>
    <p:sldId id="27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Учащиеся 1-4 класс</c:v>
                </c:pt>
              </c:strCache>
            </c:strRef>
          </c:tx>
          <c:spPr>
            <a:effectLst/>
          </c:spPr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</c:v>
                </c:pt>
                <c:pt idx="1">
                  <c:v>35</c:v>
                </c:pt>
                <c:pt idx="2">
                  <c:v>45</c:v>
                </c:pt>
                <c:pt idx="3">
                  <c:v>50</c:v>
                </c:pt>
                <c:pt idx="4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865-48D9-99D7-F3AF874EC41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Учащиеся 5-9 класс</c:v>
                </c:pt>
              </c:strCache>
            </c:strRef>
          </c:tx>
          <c:spPr>
            <a:effectLst/>
          </c:spPr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35</c:v>
                </c:pt>
                <c:pt idx="1">
                  <c:v>40</c:v>
                </c:pt>
                <c:pt idx="2">
                  <c:v>40</c:v>
                </c:pt>
                <c:pt idx="3">
                  <c:v>55</c:v>
                </c:pt>
                <c:pt idx="4">
                  <c:v>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865-48D9-99D7-F3AF874EC41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Учащиеся 10-11 класс</c:v>
                </c:pt>
              </c:strCache>
            </c:strRef>
          </c:tx>
          <c:spPr>
            <a:effectLst/>
          </c:spPr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40</c:v>
                </c:pt>
                <c:pt idx="1">
                  <c:v>40</c:v>
                </c:pt>
                <c:pt idx="2">
                  <c:v>45</c:v>
                </c:pt>
                <c:pt idx="3">
                  <c:v>63</c:v>
                </c:pt>
                <c:pt idx="4">
                  <c:v>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865-48D9-99D7-F3AF874EC4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227008"/>
        <c:axId val="83228544"/>
      </c:lineChart>
      <c:catAx>
        <c:axId val="832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3228544"/>
        <c:crosses val="autoZero"/>
        <c:auto val="1"/>
        <c:lblAlgn val="ctr"/>
        <c:lblOffset val="100"/>
        <c:noMultiLvlLbl val="0"/>
      </c:catAx>
      <c:valAx>
        <c:axId val="8322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3227008"/>
        <c:crosses val="autoZero"/>
        <c:crossBetween val="between"/>
      </c:valAx>
      <c:dTable>
        <c:showHorzBorder val="1"/>
        <c:showVertBorder val="1"/>
        <c:showOutline val="1"/>
        <c:showKeys val="1"/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D1C4D8-BA8F-4260-BC2B-3366132C3357}" type="doc">
      <dgm:prSet loTypeId="urn:microsoft.com/office/officeart/2005/8/layout/process3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776EFAD-1350-428F-AC70-D3387B15C3A3}">
      <dgm:prSet phldrT="[Текст]"/>
      <dgm:spPr/>
      <dgm:t>
        <a:bodyPr/>
        <a:lstStyle/>
        <a:p>
          <a:r>
            <a:rPr lang="ru-RU" b="1" dirty="0"/>
            <a:t>2016</a:t>
          </a:r>
        </a:p>
      </dgm:t>
    </dgm:pt>
    <dgm:pt modelId="{D18017DD-B660-4564-9528-89A8D572DF38}" type="parTrans" cxnId="{FD5D60B4-A42A-422D-9720-34EB9C754069}">
      <dgm:prSet/>
      <dgm:spPr/>
      <dgm:t>
        <a:bodyPr/>
        <a:lstStyle/>
        <a:p>
          <a:endParaRPr lang="ru-RU" b="1"/>
        </a:p>
      </dgm:t>
    </dgm:pt>
    <dgm:pt modelId="{1CF06BAD-CC5E-4084-A3CC-C6361AC22932}" type="sibTrans" cxnId="{FD5D60B4-A42A-422D-9720-34EB9C754069}">
      <dgm:prSet/>
      <dgm:spPr/>
      <dgm:t>
        <a:bodyPr/>
        <a:lstStyle/>
        <a:p>
          <a:endParaRPr lang="ru-RU" b="1"/>
        </a:p>
      </dgm:t>
    </dgm:pt>
    <dgm:pt modelId="{9724E708-1274-44F2-8C34-F0C9E16E6F70}">
      <dgm:prSet phldrT="[Текст]"/>
      <dgm:spPr/>
      <dgm:t>
        <a:bodyPr/>
        <a:lstStyle/>
        <a:p>
          <a:r>
            <a:rPr lang="ru-RU" b="1" dirty="0" smtClean="0"/>
            <a:t>50 %</a:t>
          </a:r>
          <a:endParaRPr lang="ru-RU" b="1" dirty="0"/>
        </a:p>
      </dgm:t>
    </dgm:pt>
    <dgm:pt modelId="{1CDD9D3E-3337-4185-BDA6-54FF228F642E}" type="parTrans" cxnId="{3331FA61-E96C-4F6B-82A8-CB2A64EC9887}">
      <dgm:prSet/>
      <dgm:spPr/>
      <dgm:t>
        <a:bodyPr/>
        <a:lstStyle/>
        <a:p>
          <a:endParaRPr lang="ru-RU" b="1"/>
        </a:p>
      </dgm:t>
    </dgm:pt>
    <dgm:pt modelId="{5A599710-5C0E-4B6F-BDF7-4B82B75A2FB1}" type="sibTrans" cxnId="{3331FA61-E96C-4F6B-82A8-CB2A64EC9887}">
      <dgm:prSet/>
      <dgm:spPr/>
      <dgm:t>
        <a:bodyPr/>
        <a:lstStyle/>
        <a:p>
          <a:endParaRPr lang="ru-RU" b="1"/>
        </a:p>
      </dgm:t>
    </dgm:pt>
    <dgm:pt modelId="{F9C26EE4-630E-4E10-AE37-A9866BA44039}">
      <dgm:prSet phldrT="[Текст]"/>
      <dgm:spPr/>
      <dgm:t>
        <a:bodyPr/>
        <a:lstStyle/>
        <a:p>
          <a:r>
            <a:rPr lang="ru-RU" b="1" dirty="0"/>
            <a:t>2020</a:t>
          </a:r>
        </a:p>
      </dgm:t>
    </dgm:pt>
    <dgm:pt modelId="{B259759C-28CC-4BFE-94DF-676F1141ACDD}" type="parTrans" cxnId="{A8867AFD-401D-454B-A85C-5E36D55F06F9}">
      <dgm:prSet/>
      <dgm:spPr/>
      <dgm:t>
        <a:bodyPr/>
        <a:lstStyle/>
        <a:p>
          <a:endParaRPr lang="ru-RU" b="1"/>
        </a:p>
      </dgm:t>
    </dgm:pt>
    <dgm:pt modelId="{0B1797D8-42A8-4F42-8DAD-E60BB4BEEB92}" type="sibTrans" cxnId="{A8867AFD-401D-454B-A85C-5E36D55F06F9}">
      <dgm:prSet/>
      <dgm:spPr/>
      <dgm:t>
        <a:bodyPr/>
        <a:lstStyle/>
        <a:p>
          <a:endParaRPr lang="ru-RU" b="1"/>
        </a:p>
      </dgm:t>
    </dgm:pt>
    <dgm:pt modelId="{A899BAA0-16ED-489F-8690-B77A268D6FF4}">
      <dgm:prSet phldrT="[Текст]"/>
      <dgm:spPr/>
      <dgm:t>
        <a:bodyPr/>
        <a:lstStyle/>
        <a:p>
          <a:r>
            <a:rPr lang="ru-RU" b="1" dirty="0" smtClean="0"/>
            <a:t> 63%</a:t>
          </a:r>
          <a:endParaRPr lang="ru-RU" b="1" dirty="0"/>
        </a:p>
      </dgm:t>
    </dgm:pt>
    <dgm:pt modelId="{160D95C6-49D5-49C9-9742-F4EFFE2DF17E}" type="parTrans" cxnId="{CA628A5E-A0B3-4246-A7AC-57477D4846EB}">
      <dgm:prSet/>
      <dgm:spPr/>
      <dgm:t>
        <a:bodyPr/>
        <a:lstStyle/>
        <a:p>
          <a:endParaRPr lang="ru-RU" b="1"/>
        </a:p>
      </dgm:t>
    </dgm:pt>
    <dgm:pt modelId="{0222B61A-AB8E-4EB8-A723-3E7D3584D81D}" type="sibTrans" cxnId="{CA628A5E-A0B3-4246-A7AC-57477D4846EB}">
      <dgm:prSet/>
      <dgm:spPr/>
      <dgm:t>
        <a:bodyPr/>
        <a:lstStyle/>
        <a:p>
          <a:endParaRPr lang="ru-RU" b="1"/>
        </a:p>
      </dgm:t>
    </dgm:pt>
    <dgm:pt modelId="{2B838D17-3BB1-4137-A005-92225BBE1B13}" type="pres">
      <dgm:prSet presAssocID="{86D1C4D8-BA8F-4260-BC2B-3366132C335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9E959C-D6E5-4765-818D-D76986652054}" type="pres">
      <dgm:prSet presAssocID="{2776EFAD-1350-428F-AC70-D3387B15C3A3}" presName="composite" presStyleCnt="0"/>
      <dgm:spPr/>
    </dgm:pt>
    <dgm:pt modelId="{0F433008-5711-4EFC-B6E5-EE51E7B97593}" type="pres">
      <dgm:prSet presAssocID="{2776EFAD-1350-428F-AC70-D3387B15C3A3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B37A4B-3383-427C-A44E-F891B8680137}" type="pres">
      <dgm:prSet presAssocID="{2776EFAD-1350-428F-AC70-D3387B15C3A3}" presName="parSh" presStyleLbl="node1" presStyleIdx="0" presStyleCnt="2"/>
      <dgm:spPr/>
      <dgm:t>
        <a:bodyPr/>
        <a:lstStyle/>
        <a:p>
          <a:endParaRPr lang="ru-RU"/>
        </a:p>
      </dgm:t>
    </dgm:pt>
    <dgm:pt modelId="{87C6A52E-2A49-4718-BDE9-E34E326BCA74}" type="pres">
      <dgm:prSet presAssocID="{2776EFAD-1350-428F-AC70-D3387B15C3A3}" presName="desTx" presStyleLbl="fgAcc1" presStyleIdx="0" presStyleCnt="2" custScaleY="61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6CC1F1-6199-46D0-91B5-B988F6041500}" type="pres">
      <dgm:prSet presAssocID="{1CF06BAD-CC5E-4084-A3CC-C6361AC22932}" presName="sibTrans" presStyleLbl="sibTrans2D1" presStyleIdx="0" presStyleCnt="1"/>
      <dgm:spPr/>
      <dgm:t>
        <a:bodyPr/>
        <a:lstStyle/>
        <a:p>
          <a:endParaRPr lang="ru-RU"/>
        </a:p>
      </dgm:t>
    </dgm:pt>
    <dgm:pt modelId="{A1AC4707-AB40-4A82-BCA9-95AEBCD12F48}" type="pres">
      <dgm:prSet presAssocID="{1CF06BAD-CC5E-4084-A3CC-C6361AC22932}" presName="connTx" presStyleLbl="sibTrans2D1" presStyleIdx="0" presStyleCnt="1"/>
      <dgm:spPr/>
      <dgm:t>
        <a:bodyPr/>
        <a:lstStyle/>
        <a:p>
          <a:endParaRPr lang="ru-RU"/>
        </a:p>
      </dgm:t>
    </dgm:pt>
    <dgm:pt modelId="{14FE62A1-E512-433B-87CF-728584865D36}" type="pres">
      <dgm:prSet presAssocID="{F9C26EE4-630E-4E10-AE37-A9866BA44039}" presName="composite" presStyleCnt="0"/>
      <dgm:spPr/>
    </dgm:pt>
    <dgm:pt modelId="{BF323B25-7CD5-4395-806D-61B4CEBE8DE9}" type="pres">
      <dgm:prSet presAssocID="{F9C26EE4-630E-4E10-AE37-A9866BA44039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48E83F-1543-4D88-82BE-E9C6461FCC7A}" type="pres">
      <dgm:prSet presAssocID="{F9C26EE4-630E-4E10-AE37-A9866BA44039}" presName="parSh" presStyleLbl="node1" presStyleIdx="1" presStyleCnt="2"/>
      <dgm:spPr/>
      <dgm:t>
        <a:bodyPr/>
        <a:lstStyle/>
        <a:p>
          <a:endParaRPr lang="ru-RU"/>
        </a:p>
      </dgm:t>
    </dgm:pt>
    <dgm:pt modelId="{7686A487-1FDB-42E2-A279-45DDA347B6C4}" type="pres">
      <dgm:prSet presAssocID="{F9C26EE4-630E-4E10-AE37-A9866BA44039}" presName="desTx" presStyleLbl="fgAcc1" presStyleIdx="1" presStyleCnt="2" custScaleY="61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DF52EC-EBDD-4D5F-84E4-6129A422CA7A}" type="presOf" srcId="{F9C26EE4-630E-4E10-AE37-A9866BA44039}" destId="{BF323B25-7CD5-4395-806D-61B4CEBE8DE9}" srcOrd="0" destOrd="0" presId="urn:microsoft.com/office/officeart/2005/8/layout/process3"/>
    <dgm:cxn modelId="{3C0887A9-C890-4A1B-AD6D-B0B9D45D7CAB}" type="presOf" srcId="{A899BAA0-16ED-489F-8690-B77A268D6FF4}" destId="{7686A487-1FDB-42E2-A279-45DDA347B6C4}" srcOrd="0" destOrd="0" presId="urn:microsoft.com/office/officeart/2005/8/layout/process3"/>
    <dgm:cxn modelId="{9CD5BC09-48D6-4298-A865-127726F45F85}" type="presOf" srcId="{F9C26EE4-630E-4E10-AE37-A9866BA44039}" destId="{B448E83F-1543-4D88-82BE-E9C6461FCC7A}" srcOrd="1" destOrd="0" presId="urn:microsoft.com/office/officeart/2005/8/layout/process3"/>
    <dgm:cxn modelId="{CA628A5E-A0B3-4246-A7AC-57477D4846EB}" srcId="{F9C26EE4-630E-4E10-AE37-A9866BA44039}" destId="{A899BAA0-16ED-489F-8690-B77A268D6FF4}" srcOrd="0" destOrd="0" parTransId="{160D95C6-49D5-49C9-9742-F4EFFE2DF17E}" sibTransId="{0222B61A-AB8E-4EB8-A723-3E7D3584D81D}"/>
    <dgm:cxn modelId="{FD5D60B4-A42A-422D-9720-34EB9C754069}" srcId="{86D1C4D8-BA8F-4260-BC2B-3366132C3357}" destId="{2776EFAD-1350-428F-AC70-D3387B15C3A3}" srcOrd="0" destOrd="0" parTransId="{D18017DD-B660-4564-9528-89A8D572DF38}" sibTransId="{1CF06BAD-CC5E-4084-A3CC-C6361AC22932}"/>
    <dgm:cxn modelId="{9A912811-4A21-4311-BD2B-289C54CB9305}" type="presOf" srcId="{2776EFAD-1350-428F-AC70-D3387B15C3A3}" destId="{0F433008-5711-4EFC-B6E5-EE51E7B97593}" srcOrd="0" destOrd="0" presId="urn:microsoft.com/office/officeart/2005/8/layout/process3"/>
    <dgm:cxn modelId="{A8867AFD-401D-454B-A85C-5E36D55F06F9}" srcId="{86D1C4D8-BA8F-4260-BC2B-3366132C3357}" destId="{F9C26EE4-630E-4E10-AE37-A9866BA44039}" srcOrd="1" destOrd="0" parTransId="{B259759C-28CC-4BFE-94DF-676F1141ACDD}" sibTransId="{0B1797D8-42A8-4F42-8DAD-E60BB4BEEB92}"/>
    <dgm:cxn modelId="{8CBC9B5F-BF82-4A15-AA63-D0CAA26993D7}" type="presOf" srcId="{86D1C4D8-BA8F-4260-BC2B-3366132C3357}" destId="{2B838D17-3BB1-4137-A005-92225BBE1B13}" srcOrd="0" destOrd="0" presId="urn:microsoft.com/office/officeart/2005/8/layout/process3"/>
    <dgm:cxn modelId="{1CB5CB62-16AB-479D-AF6A-10CECAB939DA}" type="presOf" srcId="{1CF06BAD-CC5E-4084-A3CC-C6361AC22932}" destId="{A1AC4707-AB40-4A82-BCA9-95AEBCD12F48}" srcOrd="1" destOrd="0" presId="urn:microsoft.com/office/officeart/2005/8/layout/process3"/>
    <dgm:cxn modelId="{181BEC95-FCFF-4A70-A002-CBF25288540B}" type="presOf" srcId="{2776EFAD-1350-428F-AC70-D3387B15C3A3}" destId="{DAB37A4B-3383-427C-A44E-F891B8680137}" srcOrd="1" destOrd="0" presId="urn:microsoft.com/office/officeart/2005/8/layout/process3"/>
    <dgm:cxn modelId="{F4611A33-C392-429E-A963-887440F964B9}" type="presOf" srcId="{1CF06BAD-CC5E-4084-A3CC-C6361AC22932}" destId="{A46CC1F1-6199-46D0-91B5-B988F6041500}" srcOrd="0" destOrd="0" presId="urn:microsoft.com/office/officeart/2005/8/layout/process3"/>
    <dgm:cxn modelId="{3331FA61-E96C-4F6B-82A8-CB2A64EC9887}" srcId="{2776EFAD-1350-428F-AC70-D3387B15C3A3}" destId="{9724E708-1274-44F2-8C34-F0C9E16E6F70}" srcOrd="0" destOrd="0" parTransId="{1CDD9D3E-3337-4185-BDA6-54FF228F642E}" sibTransId="{5A599710-5C0E-4B6F-BDF7-4B82B75A2FB1}"/>
    <dgm:cxn modelId="{BE92F254-1C25-461F-BCBF-C5D607EAC549}" type="presOf" srcId="{9724E708-1274-44F2-8C34-F0C9E16E6F70}" destId="{87C6A52E-2A49-4718-BDE9-E34E326BCA74}" srcOrd="0" destOrd="0" presId="urn:microsoft.com/office/officeart/2005/8/layout/process3"/>
    <dgm:cxn modelId="{80987F19-9D64-4CE5-BD69-7C947FEF8DBD}" type="presParOf" srcId="{2B838D17-3BB1-4137-A005-92225BBE1B13}" destId="{079E959C-D6E5-4765-818D-D76986652054}" srcOrd="0" destOrd="0" presId="urn:microsoft.com/office/officeart/2005/8/layout/process3"/>
    <dgm:cxn modelId="{12771052-014E-4B5B-BF05-7A6A314F9522}" type="presParOf" srcId="{079E959C-D6E5-4765-818D-D76986652054}" destId="{0F433008-5711-4EFC-B6E5-EE51E7B97593}" srcOrd="0" destOrd="0" presId="urn:microsoft.com/office/officeart/2005/8/layout/process3"/>
    <dgm:cxn modelId="{BCF3B7AE-372E-4F9C-8A5B-F94C9563377A}" type="presParOf" srcId="{079E959C-D6E5-4765-818D-D76986652054}" destId="{DAB37A4B-3383-427C-A44E-F891B8680137}" srcOrd="1" destOrd="0" presId="urn:microsoft.com/office/officeart/2005/8/layout/process3"/>
    <dgm:cxn modelId="{FCA427BC-264A-4F04-99D5-4D6BCD64E19E}" type="presParOf" srcId="{079E959C-D6E5-4765-818D-D76986652054}" destId="{87C6A52E-2A49-4718-BDE9-E34E326BCA74}" srcOrd="2" destOrd="0" presId="urn:microsoft.com/office/officeart/2005/8/layout/process3"/>
    <dgm:cxn modelId="{8F132C1C-412A-41B3-8E56-4D4505B59EC6}" type="presParOf" srcId="{2B838D17-3BB1-4137-A005-92225BBE1B13}" destId="{A46CC1F1-6199-46D0-91B5-B988F6041500}" srcOrd="1" destOrd="0" presId="urn:microsoft.com/office/officeart/2005/8/layout/process3"/>
    <dgm:cxn modelId="{9A2B601F-0982-490C-BFF3-A73728B66623}" type="presParOf" srcId="{A46CC1F1-6199-46D0-91B5-B988F6041500}" destId="{A1AC4707-AB40-4A82-BCA9-95AEBCD12F48}" srcOrd="0" destOrd="0" presId="urn:microsoft.com/office/officeart/2005/8/layout/process3"/>
    <dgm:cxn modelId="{D5ACFFA2-E54B-4871-8413-662E4FCD44B8}" type="presParOf" srcId="{2B838D17-3BB1-4137-A005-92225BBE1B13}" destId="{14FE62A1-E512-433B-87CF-728584865D36}" srcOrd="2" destOrd="0" presId="urn:microsoft.com/office/officeart/2005/8/layout/process3"/>
    <dgm:cxn modelId="{E0ABAB17-C0E5-4DA0-9F37-5E831F82BE78}" type="presParOf" srcId="{14FE62A1-E512-433B-87CF-728584865D36}" destId="{BF323B25-7CD5-4395-806D-61B4CEBE8DE9}" srcOrd="0" destOrd="0" presId="urn:microsoft.com/office/officeart/2005/8/layout/process3"/>
    <dgm:cxn modelId="{57AD81C2-BD58-4922-9024-5E05873B9D4D}" type="presParOf" srcId="{14FE62A1-E512-433B-87CF-728584865D36}" destId="{B448E83F-1543-4D88-82BE-E9C6461FCC7A}" srcOrd="1" destOrd="0" presId="urn:microsoft.com/office/officeart/2005/8/layout/process3"/>
    <dgm:cxn modelId="{A229EC32-FA5A-4D14-8E06-C61D35E29553}" type="presParOf" srcId="{14FE62A1-E512-433B-87CF-728584865D36}" destId="{7686A487-1FDB-42E2-A279-45DDA347B6C4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B37A4B-3383-427C-A44E-F891B8680137}">
      <dsp:nvSpPr>
        <dsp:cNvPr id="0" name=""/>
        <dsp:cNvSpPr/>
      </dsp:nvSpPr>
      <dsp:spPr>
        <a:xfrm>
          <a:off x="1173" y="264049"/>
          <a:ext cx="1007162" cy="69119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2016</a:t>
          </a:r>
        </a:p>
      </dsp:txBody>
      <dsp:txXfrm>
        <a:off x="1173" y="264049"/>
        <a:ext cx="1007162" cy="402864"/>
      </dsp:txXfrm>
    </dsp:sp>
    <dsp:sp modelId="{87C6A52E-2A49-4718-BDE9-E34E326BCA74}">
      <dsp:nvSpPr>
        <dsp:cNvPr id="0" name=""/>
        <dsp:cNvSpPr/>
      </dsp:nvSpPr>
      <dsp:spPr>
        <a:xfrm>
          <a:off x="207459" y="844667"/>
          <a:ext cx="1007162" cy="56609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50 %</a:t>
          </a:r>
          <a:endParaRPr lang="ru-RU" sz="1600" b="1" kern="1200" dirty="0"/>
        </a:p>
      </dsp:txBody>
      <dsp:txXfrm>
        <a:off x="207459" y="844667"/>
        <a:ext cx="1007162" cy="566092"/>
      </dsp:txXfrm>
    </dsp:sp>
    <dsp:sp modelId="{A46CC1F1-6199-46D0-91B5-B988F6041500}">
      <dsp:nvSpPr>
        <dsp:cNvPr id="0" name=""/>
        <dsp:cNvSpPr/>
      </dsp:nvSpPr>
      <dsp:spPr>
        <a:xfrm>
          <a:off x="1161017" y="340104"/>
          <a:ext cx="323686" cy="2507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/>
        </a:p>
      </dsp:txBody>
      <dsp:txXfrm>
        <a:off x="1161017" y="340104"/>
        <a:ext cx="323686" cy="250754"/>
      </dsp:txXfrm>
    </dsp:sp>
    <dsp:sp modelId="{B448E83F-1543-4D88-82BE-E9C6461FCC7A}">
      <dsp:nvSpPr>
        <dsp:cNvPr id="0" name=""/>
        <dsp:cNvSpPr/>
      </dsp:nvSpPr>
      <dsp:spPr>
        <a:xfrm>
          <a:off x="1619064" y="264049"/>
          <a:ext cx="1007162" cy="69119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2020</a:t>
          </a:r>
        </a:p>
      </dsp:txBody>
      <dsp:txXfrm>
        <a:off x="1619064" y="264049"/>
        <a:ext cx="1007162" cy="402864"/>
      </dsp:txXfrm>
    </dsp:sp>
    <dsp:sp modelId="{7686A487-1FDB-42E2-A279-45DDA347B6C4}">
      <dsp:nvSpPr>
        <dsp:cNvPr id="0" name=""/>
        <dsp:cNvSpPr/>
      </dsp:nvSpPr>
      <dsp:spPr>
        <a:xfrm>
          <a:off x="1825350" y="844667"/>
          <a:ext cx="1007162" cy="56609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 63%</a:t>
          </a:r>
          <a:endParaRPr lang="ru-RU" sz="1600" b="1" kern="1200" dirty="0"/>
        </a:p>
      </dsp:txBody>
      <dsp:txXfrm>
        <a:off x="1825350" y="844667"/>
        <a:ext cx="1007162" cy="566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club153384645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68633" y="564572"/>
            <a:ext cx="8105602" cy="108693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</a:rPr>
              <a:t>Региональный проект «Развитие гражданского образования в образовательных организациях Томской области на 2016-2020 гг.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7712" y="2618379"/>
            <a:ext cx="8915399" cy="2347321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dirty="0" smtClean="0"/>
              <a:t>Результаты и перспективы развития гражданского образования в нашей образовательной организации</a:t>
            </a:r>
          </a:p>
          <a:p>
            <a:pPr algn="ctr"/>
            <a:endParaRPr lang="ru-RU" sz="3200" b="1" dirty="0" smtClean="0"/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МАОУ СОШ № 4 г. Асино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ЦГО «Мы в теме»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3790953" y="6202926"/>
            <a:ext cx="4552070" cy="39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20000"/>
              </a:lnSpc>
              <a:spcBef>
                <a:spcPts val="1000"/>
              </a:spcBef>
              <a:buSzPct val="125000"/>
            </a:pPr>
            <a:r>
              <a:rPr lang="ru-RU" b="1" i="1" cap="all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2020 год, по заказу ОГБУ «РЦРО»</a:t>
            </a:r>
            <a:endParaRPr lang="ru-RU" b="1" cap="all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0285" y="386983"/>
            <a:ext cx="1349337" cy="138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учитель\Рабочий стол\эмблема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29485" y="4297911"/>
            <a:ext cx="2285999" cy="17325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9377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1203" y="507076"/>
            <a:ext cx="9895793" cy="66208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Достижения слушателей ЦГО «Мы в теме» 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1903406"/>
              </p:ext>
            </p:extLst>
          </p:nvPr>
        </p:nvGraphicFramePr>
        <p:xfrm>
          <a:off x="1258482" y="1368667"/>
          <a:ext cx="10062291" cy="4951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747">
                  <a:extLst>
                    <a:ext uri="{9D8B030D-6E8A-4147-A177-3AD203B41FA5}">
                      <a16:colId xmlns:a16="http://schemas.microsoft.com/office/drawing/2014/main" val="2486675615"/>
                    </a:ext>
                  </a:extLst>
                </a:gridCol>
                <a:gridCol w="3296842">
                  <a:extLst>
                    <a:ext uri="{9D8B030D-6E8A-4147-A177-3AD203B41FA5}">
                      <a16:colId xmlns:a16="http://schemas.microsoft.com/office/drawing/2014/main" val="4145403674"/>
                    </a:ext>
                  </a:extLst>
                </a:gridCol>
                <a:gridCol w="2120900">
                  <a:extLst>
                    <a:ext uri="{9D8B030D-6E8A-4147-A177-3AD203B41FA5}">
                      <a16:colId xmlns:a16="http://schemas.microsoft.com/office/drawing/2014/main" val="2603471339"/>
                    </a:ext>
                  </a:extLst>
                </a:gridCol>
                <a:gridCol w="2224802">
                  <a:extLst>
                    <a:ext uri="{9D8B030D-6E8A-4147-A177-3AD203B41FA5}">
                      <a16:colId xmlns:a16="http://schemas.microsoft.com/office/drawing/2014/main" val="2807413445"/>
                    </a:ext>
                  </a:extLst>
                </a:gridCol>
              </a:tblGrid>
              <a:tr h="605953">
                <a:tc>
                  <a:txBody>
                    <a:bodyPr/>
                    <a:lstStyle/>
                    <a:p>
                      <a:r>
                        <a:rPr lang="ru-RU" dirty="0" smtClean="0"/>
                        <a:t>Слушатели ЦГО</a:t>
                      </a:r>
                      <a:r>
                        <a:rPr lang="ru-RU" baseline="0" dirty="0" smtClean="0"/>
                        <a:t> «Мы в теме»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479815"/>
                  </a:ext>
                </a:extLst>
              </a:tr>
              <a:tr h="48805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Ефименко</a:t>
                      </a:r>
                      <a:r>
                        <a:rPr lang="ru-RU" sz="1400" baseline="0" dirty="0" smtClean="0"/>
                        <a:t> Ростислав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Молодые лидеры</a:t>
                      </a:r>
                      <a:r>
                        <a:rPr lang="ru-RU" sz="1400" baseline="0" dirty="0" smtClean="0"/>
                        <a:t> России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Победитель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7680564"/>
                  </a:ext>
                </a:extLst>
              </a:tr>
              <a:tr h="73685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Жохова Наталья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Открытая </a:t>
                      </a:r>
                      <a:r>
                        <a:rPr lang="ru-RU" sz="1400" dirty="0" err="1" smtClean="0"/>
                        <a:t>компетентностная</a:t>
                      </a:r>
                      <a:r>
                        <a:rPr lang="ru-RU" sz="1400" dirty="0" smtClean="0"/>
                        <a:t> олимпиада по основам Конституции РФ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Победитель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56537"/>
                  </a:ext>
                </a:extLst>
              </a:tr>
              <a:tr h="8604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Горелая</a:t>
                      </a:r>
                      <a:r>
                        <a:rPr lang="ru-RU" sz="1400" baseline="0" dirty="0" smtClean="0"/>
                        <a:t> Полина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Конкурс сочинений «Конституция глазами</a:t>
                      </a:r>
                      <a:r>
                        <a:rPr lang="ru-RU" sz="1400" baseline="0" dirty="0" smtClean="0"/>
                        <a:t> современного гражданина»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Призер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334157"/>
                  </a:ext>
                </a:extLst>
              </a:tr>
              <a:tr h="577673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Коротунов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aseline="0" dirty="0" err="1" smtClean="0"/>
                        <a:t>Фариз</a:t>
                      </a:r>
                      <a:endParaRPr lang="ru-RU" sz="1400" baseline="0" dirty="0" smtClean="0"/>
                    </a:p>
                    <a:p>
                      <a:r>
                        <a:rPr lang="ru-RU" sz="1400" baseline="0" dirty="0" err="1" smtClean="0"/>
                        <a:t>Машнич</a:t>
                      </a:r>
                      <a:r>
                        <a:rPr lang="ru-RU" sz="1400" baseline="0" dirty="0" smtClean="0"/>
                        <a:t> Егор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«Юные дарования» номинация «Интеллект»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 Премия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главы </a:t>
                      </a:r>
                      <a:r>
                        <a:rPr lang="ru-RU" sz="1400" dirty="0" err="1" smtClean="0"/>
                        <a:t>Асиновского</a:t>
                      </a:r>
                      <a:r>
                        <a:rPr lang="ru-RU" sz="1400" dirty="0" smtClean="0"/>
                        <a:t> района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596091"/>
                  </a:ext>
                </a:extLst>
              </a:tr>
              <a:tr h="581891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Шемерянкин</a:t>
                      </a:r>
                      <a:r>
                        <a:rPr lang="ru-RU" sz="1400" dirty="0" smtClean="0"/>
                        <a:t> Роман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«Юные дарования» номинация «Спорт»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Премия главы </a:t>
                      </a:r>
                      <a:r>
                        <a:rPr lang="ru-RU" sz="1400" dirty="0" err="1" smtClean="0"/>
                        <a:t>Асиновского</a:t>
                      </a:r>
                      <a:r>
                        <a:rPr lang="ru-RU" sz="1400" dirty="0" smtClean="0"/>
                        <a:t> района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5741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Команда 10 класса МАОУ</a:t>
                      </a:r>
                      <a:r>
                        <a:rPr lang="ru-RU" sz="1400" baseline="0" dirty="0" smtClean="0"/>
                        <a:t> СОШ № 4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Школа эффективной самоорганизации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Призер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245419"/>
                  </a:ext>
                </a:extLst>
              </a:tr>
              <a:tr h="49053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Команда 6</a:t>
                      </a:r>
                      <a:r>
                        <a:rPr lang="ru-RU" sz="1400" baseline="0" dirty="0" smtClean="0"/>
                        <a:t> класса МАОУ СОШ № 4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Школа гимназических наук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призер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408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402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>
                <a:solidFill>
                  <a:srgbClr val="A53010"/>
                </a:solidFill>
              </a:rPr>
              <a:t>Достижения слушателей ЦГО «Мы в теме» МАОУ СОШ № 4 г. Асино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5375114"/>
              </p:ext>
            </p:extLst>
          </p:nvPr>
        </p:nvGraphicFramePr>
        <p:xfrm>
          <a:off x="1016000" y="1651003"/>
          <a:ext cx="10488612" cy="5029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4999">
                  <a:extLst>
                    <a:ext uri="{9D8B030D-6E8A-4147-A177-3AD203B41FA5}">
                      <a16:colId xmlns:a16="http://schemas.microsoft.com/office/drawing/2014/main" val="994554682"/>
                    </a:ext>
                  </a:extLst>
                </a:gridCol>
                <a:gridCol w="4140200">
                  <a:extLst>
                    <a:ext uri="{9D8B030D-6E8A-4147-A177-3AD203B41FA5}">
                      <a16:colId xmlns:a16="http://schemas.microsoft.com/office/drawing/2014/main" val="2678981866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1913239315"/>
                    </a:ext>
                  </a:extLst>
                </a:gridCol>
                <a:gridCol w="2347913">
                  <a:extLst>
                    <a:ext uri="{9D8B030D-6E8A-4147-A177-3AD203B41FA5}">
                      <a16:colId xmlns:a16="http://schemas.microsoft.com/office/drawing/2014/main" val="3012452058"/>
                    </a:ext>
                  </a:extLst>
                </a:gridCol>
              </a:tblGrid>
              <a:tr h="976017">
                <a:tc>
                  <a:txBody>
                    <a:bodyPr/>
                    <a:lstStyle/>
                    <a:p>
                      <a:r>
                        <a:rPr lang="ru-RU" dirty="0" smtClean="0"/>
                        <a:t>Слушатели</a:t>
                      </a:r>
                      <a:r>
                        <a:rPr lang="ru-RU" baseline="0" dirty="0" smtClean="0"/>
                        <a:t> ЦГО «Мы в теме»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537849"/>
                  </a:ext>
                </a:extLst>
              </a:tr>
              <a:tr h="976017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Струк</a:t>
                      </a:r>
                      <a:r>
                        <a:rPr lang="ru-RU" sz="1600" baseline="0" dirty="0" smtClean="0"/>
                        <a:t> Елизавета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«Доброе слово о добрых делах»</a:t>
                      </a:r>
                    </a:p>
                    <a:p>
                      <a:r>
                        <a:rPr lang="ru-RU" sz="1600" dirty="0" smtClean="0"/>
                        <a:t>Номинация «Видеоролик о волонтерском движении</a:t>
                      </a:r>
                      <a:r>
                        <a:rPr lang="ru-RU" sz="1600" baseline="0" dirty="0" smtClean="0"/>
                        <a:t> в школе»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Региональный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Призер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886950"/>
                  </a:ext>
                </a:extLst>
              </a:tr>
              <a:tr h="97601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Петрова Елизавета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«Доброе слово о добрых делах»</a:t>
                      </a:r>
                    </a:p>
                    <a:p>
                      <a:r>
                        <a:rPr lang="ru-RU" sz="1600" dirty="0" smtClean="0"/>
                        <a:t>Номинация «Публикация о </a:t>
                      </a:r>
                      <a:r>
                        <a:rPr lang="ru-RU" sz="1600" dirty="0" err="1" smtClean="0"/>
                        <a:t>волонтерстве</a:t>
                      </a:r>
                      <a:r>
                        <a:rPr lang="ru-RU" sz="1600" baseline="0" dirty="0" smtClean="0"/>
                        <a:t> в школьном СМИ»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Региональный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Призер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086434"/>
                  </a:ext>
                </a:extLst>
              </a:tr>
              <a:tr h="70038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Павлов Стас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Межмуниципальный фестиваль иностранной песни «</a:t>
                      </a:r>
                      <a:r>
                        <a:rPr lang="en-US" sz="1600" dirty="0" err="1" smtClean="0"/>
                        <a:t>Starhit</a:t>
                      </a:r>
                      <a:r>
                        <a:rPr lang="ru-RU" sz="1600" dirty="0" smtClean="0"/>
                        <a:t>»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Региональный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Победитель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674274"/>
                  </a:ext>
                </a:extLst>
              </a:tr>
              <a:tr h="70038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Антонова Елизавета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Всероссийская</a:t>
                      </a:r>
                      <a:r>
                        <a:rPr lang="ru-RU" sz="1600" baseline="0" dirty="0" smtClean="0"/>
                        <a:t> олимпиада школьников по праву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Региональный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Победитель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53380"/>
                  </a:ext>
                </a:extLst>
              </a:tr>
              <a:tr h="70038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Павлов Стас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Конкурс патриотической</a:t>
                      </a:r>
                      <a:r>
                        <a:rPr lang="ru-RU" sz="1600" baseline="0" dirty="0" smtClean="0"/>
                        <a:t> песни «Долг. Честь . Родина.»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Муниципальный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победитель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8874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054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200" b="1" dirty="0">
                <a:ln w="3175" cmpd="sng">
                  <a:noFill/>
                </a:ln>
                <a:solidFill>
                  <a:srgbClr val="B53A3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получения полной и объективной информации о деятельности управляющих, родительских и ученических советов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5937" y="2075873"/>
            <a:ext cx="9917112" cy="4209422"/>
          </a:xfrm>
        </p:spPr>
        <p:txBody>
          <a:bodyPr>
            <a:normAutofit/>
          </a:bodyPr>
          <a:lstStyle/>
          <a:p>
            <a:r>
              <a:rPr lang="ru-RU" sz="2400" u="sng" dirty="0" smtClean="0">
                <a:solidFill>
                  <a:schemeClr val="accent1"/>
                </a:solidFill>
              </a:rPr>
              <a:t>Официальный сайт МАОУ СОШ № 4 г. Асино </a:t>
            </a:r>
            <a:r>
              <a:rPr lang="en-US" sz="2000" u="sng" dirty="0" smtClean="0">
                <a:solidFill>
                  <a:schemeClr val="accent1"/>
                </a:solidFill>
              </a:rPr>
              <a:t>shk4.tomschool.ru</a:t>
            </a:r>
            <a:r>
              <a:rPr lang="ru-RU" sz="2000" u="sng" dirty="0" smtClean="0">
                <a:solidFill>
                  <a:schemeClr val="accent1"/>
                </a:solidFill>
              </a:rPr>
              <a:t> (раздел «Инновационная деятельность» – ЦГО- «Мы в теме»</a:t>
            </a:r>
          </a:p>
          <a:p>
            <a:r>
              <a:rPr lang="ru-RU" sz="2000" b="1" u="sng" dirty="0" smtClean="0">
                <a:solidFill>
                  <a:schemeClr val="accent1"/>
                </a:solidFill>
              </a:rPr>
              <a:t>Сайт ЦГО «Мы в теме» </a:t>
            </a:r>
            <a:r>
              <a:rPr lang="en-US" sz="2000" u="sng" dirty="0" smtClean="0">
                <a:solidFill>
                  <a:schemeClr val="accent1"/>
                </a:solidFill>
              </a:rPr>
              <a:t>https</a:t>
            </a:r>
            <a:r>
              <a:rPr lang="en-US" sz="2000" u="sng" dirty="0">
                <a:solidFill>
                  <a:schemeClr val="accent1"/>
                </a:solidFill>
              </a:rPr>
              <a:t>://school4-tsgo.ucoz.ru/</a:t>
            </a:r>
            <a:endParaRPr lang="ru-RU" sz="2000" u="sng" dirty="0" smtClean="0">
              <a:solidFill>
                <a:schemeClr val="accent1"/>
              </a:solidFill>
            </a:endParaRPr>
          </a:p>
          <a:p>
            <a:r>
              <a:rPr lang="ru-RU" sz="21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Социальные сети </a:t>
            </a:r>
            <a:r>
              <a:rPr lang="ru-RU" sz="21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ru-RU" sz="21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chemeClr val="accent1"/>
                </a:solidFill>
              </a:rPr>
              <a:t>  </a:t>
            </a:r>
            <a:r>
              <a:rPr lang="en-US" sz="2000" u="sng" dirty="0" smtClean="0">
                <a:solidFill>
                  <a:schemeClr val="accent1"/>
                </a:solidFill>
                <a:hlinkClick r:id="rId2"/>
              </a:rPr>
              <a:t>https</a:t>
            </a:r>
            <a:r>
              <a:rPr lang="en-US" sz="2000" u="sng" dirty="0">
                <a:solidFill>
                  <a:schemeClr val="accent1"/>
                </a:solidFill>
                <a:hlinkClick r:id="rId2"/>
              </a:rPr>
              <a:t>://</a:t>
            </a:r>
            <a:r>
              <a:rPr lang="en-US" sz="2000" u="sng" dirty="0" smtClean="0">
                <a:solidFill>
                  <a:schemeClr val="accent1"/>
                </a:solidFill>
                <a:hlinkClick r:id="rId2"/>
              </a:rPr>
              <a:t>vk.com/club153384645</a:t>
            </a:r>
            <a:endParaRPr lang="ru-RU" sz="2000" u="sng" dirty="0" smtClean="0">
              <a:solidFill>
                <a:schemeClr val="accent1"/>
              </a:solidFill>
            </a:endParaRPr>
          </a:p>
          <a:p>
            <a:r>
              <a:rPr lang="ru-RU" sz="2000" u="sng" dirty="0">
                <a:solidFill>
                  <a:schemeClr val="accent1"/>
                </a:solidFill>
              </a:rPr>
              <a:t> </a:t>
            </a:r>
            <a:r>
              <a:rPr lang="ru-RU" sz="2000" u="sng" dirty="0" smtClean="0">
                <a:solidFill>
                  <a:schemeClr val="accent1"/>
                </a:solidFill>
              </a:rPr>
              <a:t>Печатные издания: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-  </a:t>
            </a:r>
            <a:r>
              <a:rPr lang="ru-RU" sz="2000" b="1" dirty="0">
                <a:solidFill>
                  <a:schemeClr val="accent1"/>
                </a:solidFill>
              </a:rPr>
              <a:t>Независимая газета</a:t>
            </a:r>
            <a:r>
              <a:rPr lang="ru-RU" sz="2000" dirty="0">
                <a:solidFill>
                  <a:schemeClr val="accent1"/>
                </a:solidFill>
              </a:rPr>
              <a:t> для обучающихся, педагогов и </a:t>
            </a:r>
            <a:r>
              <a:rPr lang="ru-RU" sz="2000" dirty="0" smtClean="0">
                <a:solidFill>
                  <a:schemeClr val="accent1"/>
                </a:solidFill>
              </a:rPr>
              <a:t>родителей </a:t>
            </a:r>
            <a:r>
              <a:rPr lang="ru-RU" sz="2000" b="1" dirty="0" smtClean="0">
                <a:solidFill>
                  <a:schemeClr val="accent1"/>
                </a:solidFill>
              </a:rPr>
              <a:t>«Школьная Вселенная» </a:t>
            </a:r>
          </a:p>
          <a:p>
            <a:pPr marL="0" indent="0">
              <a:buNone/>
            </a:pPr>
            <a:endParaRPr lang="ru-RU" sz="2000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57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421" y="341478"/>
            <a:ext cx="9825441" cy="1280890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>
                <a:ln w="3175" cmpd="sng">
                  <a:noFill/>
                </a:ln>
                <a:solidFill>
                  <a:srgbClr val="B53A31">
                    <a:lumMod val="75000"/>
                  </a:srgbClr>
                </a:solidFill>
                <a:latin typeface="+mn-lt"/>
                <a:cs typeface="Times New Roman" panose="02020603050405020304" pitchFamily="18" charset="0"/>
              </a:rPr>
              <a:t>Повышение доступности получения полной и объективной информации о деятельности управляющих, родительских и ученических советов</a:t>
            </a:r>
            <a:endParaRPr lang="ru-RU" sz="4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3413" y="1838498"/>
            <a:ext cx="10528300" cy="4838700"/>
          </a:xfrm>
        </p:spPr>
        <p:txBody>
          <a:bodyPr/>
          <a:lstStyle/>
          <a:p>
            <a:pPr marL="0" lvl="0" indent="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CEAAC"/>
              </a:buClr>
              <a:buSzPct val="60000"/>
              <a:buNone/>
            </a:pPr>
            <a:r>
              <a:rPr lang="ru-RU" altLang="ru-RU" sz="2000" b="1" kern="0" dirty="0">
                <a:solidFill>
                  <a:schemeClr val="accent1"/>
                </a:solidFill>
                <a:cs typeface="Arial"/>
              </a:rPr>
              <a:t>Перечень форм, направлений работы</a:t>
            </a:r>
            <a:r>
              <a:rPr lang="ru-RU" altLang="ru-RU" sz="2000" b="1" kern="0" dirty="0" smtClean="0">
                <a:solidFill>
                  <a:schemeClr val="accent1"/>
                </a:solidFill>
                <a:cs typeface="Arial"/>
              </a:rPr>
              <a:t>:</a:t>
            </a:r>
          </a:p>
          <a:p>
            <a:pPr marL="0" lvl="0" indent="0" algn="ctr">
              <a:spcBef>
                <a:spcPts val="0"/>
              </a:spcBef>
              <a:buClrTx/>
              <a:buNone/>
            </a:pPr>
            <a:endParaRPr lang="ru-RU" sz="20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Образовательное событие Центра</a:t>
            </a:r>
          </a:p>
          <a:p>
            <a:pPr lvl="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Общешкольное, классное родительское собрание</a:t>
            </a:r>
          </a:p>
          <a:p>
            <a:pPr lvl="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Ежемесячный </a:t>
            </a:r>
            <a:r>
              <a:rPr lang="ru-RU" sz="20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совет </a:t>
            </a:r>
            <a:r>
              <a:rPr lang="ru-RU" sz="2000" b="1" i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старшеклассников</a:t>
            </a:r>
            <a:endParaRPr lang="ru-RU" sz="2000" b="1" i="1" dirty="0">
              <a:solidFill>
                <a:schemeClr val="accent1"/>
              </a:solidFill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Демократические выборы в ученический совет</a:t>
            </a:r>
          </a:p>
          <a:p>
            <a:pPr lvl="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Публичный отчёт школы</a:t>
            </a:r>
          </a:p>
          <a:p>
            <a:pPr lvl="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Информационные страницы в социальных сетях</a:t>
            </a:r>
          </a:p>
          <a:p>
            <a:pPr lvl="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Сайт школы</a:t>
            </a:r>
          </a:p>
          <a:p>
            <a:pPr lvl="0">
              <a:spcBef>
                <a:spcPts val="0"/>
              </a:spcBef>
              <a:buClrTx/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Информация о управляющем совете </a:t>
            </a:r>
          </a:p>
          <a:p>
            <a:pPr marL="0" lvl="0" indent="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CEAAC"/>
              </a:buClr>
              <a:buSzPct val="60000"/>
              <a:buNone/>
            </a:pPr>
            <a:endParaRPr lang="ru-RU" altLang="ru-RU" sz="2000" b="1" kern="0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ADEC85C-AC68-4B93-8E7B-5D6CF286A1E0}"/>
              </a:ext>
            </a:extLst>
          </p:cNvPr>
          <p:cNvSpPr/>
          <p:nvPr/>
        </p:nvSpPr>
        <p:spPr>
          <a:xfrm>
            <a:off x="1394616" y="5108102"/>
            <a:ext cx="5310984" cy="1169551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7B8865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5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Степень удовлетворенности доступностью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5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 получения полной и объективной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5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информации о деятельности управляющих,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5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родительских и ученических советов 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212121">
                  <a:lumMod val="50000"/>
                </a:srgbClr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 smtClean="0">
                <a:solidFill>
                  <a:srgbClr val="212121">
                    <a:lumMod val="50000"/>
                  </a:srgbClr>
                </a:solidFill>
              </a:rPr>
              <a:t>(по результатам  социологического опроса):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212121">
                  <a:lumMod val="50000"/>
                </a:srgb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351BFE88-280E-486A-AE6B-DF57EE515D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9547348"/>
              </p:ext>
            </p:extLst>
          </p:nvPr>
        </p:nvGraphicFramePr>
        <p:xfrm>
          <a:off x="7070131" y="4870861"/>
          <a:ext cx="2833686" cy="1674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4396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/>
                </a:solidFill>
              </a:rPr>
              <a:t>Деятельность ЦГО за 2016-2020 г. </a:t>
            </a:r>
            <a:endParaRPr lang="ru-RU" sz="2800" dirty="0">
              <a:solidFill>
                <a:schemeClr val="accent1"/>
              </a:solidFill>
            </a:endParaRPr>
          </a:p>
        </p:txBody>
      </p:sp>
      <p:pic>
        <p:nvPicPr>
          <p:cNvPr id="3074" name="Picture 2" descr="https://school4-tsgo.ucoz.ru/_ph/9/3623612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913" y="2033657"/>
            <a:ext cx="4105126" cy="307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44.userapi.com/impf/c837239/v837239879/4f101/mL-ygNqbP68.jpg?size=1280x854&amp;quality=96&amp;sign=e76857015e9f6c5e3d960f24aeab8e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748" y="1360046"/>
            <a:ext cx="4429125" cy="295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86375" y="1202660"/>
            <a:ext cx="4610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sz="1600" u="sng" dirty="0">
                <a:solidFill>
                  <a:srgbClr val="A53010"/>
                </a:solidFill>
              </a:rPr>
              <a:t>Открытый межмуниципальный фестиваль гражданских инициатив «Будущее за нами. Кадровый резерв»</a:t>
            </a:r>
            <a:endParaRPr lang="ru-RU" dirty="0"/>
          </a:p>
        </p:txBody>
      </p:sp>
      <p:pic>
        <p:nvPicPr>
          <p:cNvPr id="1026" name="Picture 2" descr="https://school4-tsgo.ucoz.ru/_ph/6/9625801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876" y="3641491"/>
            <a:ext cx="4017034" cy="30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72125" y="5791200"/>
            <a:ext cx="26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Школа самоуправления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23300" y="4547815"/>
            <a:ext cx="2993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Областной слет обучающихся Томской области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04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6125" y="0"/>
            <a:ext cx="8911687" cy="3283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Деятельность ЦГО «Мы в теме»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6" name="Picture 2" descr="https://sun9-34.userapi.com/impf/nYHykSMkwGiJrpksjEIML8bKhM0662I_VihRug/qw3_UVrpakw.jpg?size=1280x960&amp;quality=96&amp;sign=f7b16b5df49e4f1c58c505be0ba2a90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220" y="530556"/>
            <a:ext cx="3374848" cy="25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30.userapi.com/impf/c841126/v841126480/6f88d/ZPODdGMmeZo.jpg?size=1280x720&amp;quality=96&amp;proxy=1&amp;sign=e697d15ca18a249b5f871df0a91072c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582" y="521693"/>
            <a:ext cx="4515553" cy="253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hk4.tomschool.ru/upload/tomscshk4_new/images/big/4a/25/4a2550d3dc272b1093935c7a65ce956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49" y="3605907"/>
            <a:ext cx="3619501" cy="24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school4-tsgo.ucoz.ru/_ph/1/10507198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516" y="3605907"/>
            <a:ext cx="3490552" cy="261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99448" y="6273225"/>
            <a:ext cx="281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Занятия ЦГО Права ребенка в школе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50099" y="6180979"/>
            <a:ext cx="284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Всероссийская акция «Окна Победы»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03700" y="3111095"/>
            <a:ext cx="3898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Образовательные события ЦГО 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582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9225" y="198313"/>
            <a:ext cx="8748175" cy="43668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Деятельность ЦГО «Мы в теме»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Объект 3" descr="IMG_20190315_11180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0" b="22919"/>
          <a:stretch>
            <a:fillRect/>
          </a:stretch>
        </p:blipFill>
        <p:spPr bwMode="auto">
          <a:xfrm>
            <a:off x="1332759" y="1195050"/>
            <a:ext cx="3167120" cy="267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IMG_20190315_12222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7" r="18159" b="32275"/>
          <a:stretch>
            <a:fillRect/>
          </a:stretch>
        </p:blipFill>
        <p:spPr bwMode="auto">
          <a:xfrm>
            <a:off x="5048845" y="1195051"/>
            <a:ext cx="3676055" cy="3084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E:\фото бэц\i (2)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01" y="4279900"/>
            <a:ext cx="3581678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997" y="1195050"/>
            <a:ext cx="2859405" cy="285940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461000" y="5271750"/>
            <a:ext cx="4787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Участие слушателей нашего Центра в образовательных событиях Томской области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4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299" y="365760"/>
            <a:ext cx="9742314" cy="153924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A5301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участия </a:t>
            </a:r>
            <a:r>
              <a:rPr lang="ru-RU" sz="2000" b="1" dirty="0">
                <a:solidFill>
                  <a:srgbClr val="A5301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школы в региональном проекте «Развитие гражданского </a:t>
            </a:r>
            <a:r>
              <a:rPr lang="ru-RU" sz="2000" b="1" dirty="0" smtClean="0">
                <a:solidFill>
                  <a:srgbClr val="A5301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образования в </a:t>
            </a:r>
            <a:r>
              <a:rPr lang="ru-RU" sz="2000" b="1" dirty="0">
                <a:solidFill>
                  <a:srgbClr val="A5301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образовательных организациях Томской области  на 2016-2020 годы</a:t>
            </a:r>
            <a:r>
              <a:rPr lang="ru-RU" sz="2000" b="1" dirty="0" smtClean="0">
                <a:solidFill>
                  <a:srgbClr val="A5301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ru-RU" sz="4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0778" y="1676399"/>
            <a:ext cx="10473834" cy="4807527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600"/>
              </a:spcBef>
              <a:buClr>
                <a:srgbClr val="C00000"/>
              </a:buClr>
            </a:pPr>
            <a:r>
              <a:rPr lang="ru-RU" dirty="0" smtClean="0"/>
              <a:t> </a:t>
            </a:r>
            <a:r>
              <a:rPr lang="ru-RU" dirty="0" smtClean="0">
                <a:cs typeface="Times New Roman" panose="02020603050405020304" pitchFamily="18" charset="0"/>
              </a:rPr>
              <a:t>Реализация  программы развития гражданского образования «Быть гражданином».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</a:pPr>
            <a:r>
              <a:rPr lang="ru-RU" dirty="0" smtClean="0">
                <a:cs typeface="Times New Roman" panose="02020603050405020304" pitchFamily="18" charset="0"/>
              </a:rPr>
              <a:t>Повышение </a:t>
            </a:r>
            <a:r>
              <a:rPr lang="ru-RU" dirty="0">
                <a:cs typeface="Times New Roman" panose="02020603050405020304" pitchFamily="18" charset="0"/>
              </a:rPr>
              <a:t>правовой и проектной </a:t>
            </a:r>
            <a:r>
              <a:rPr lang="ru-RU" dirty="0" smtClean="0">
                <a:cs typeface="Times New Roman" panose="02020603050405020304" pitchFamily="18" charset="0"/>
              </a:rPr>
              <a:t>культуры более 200 слушателей. </a:t>
            </a:r>
            <a:endParaRPr lang="ru-RU" dirty="0"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buClr>
                <a:srgbClr val="C00000"/>
              </a:buClr>
            </a:pPr>
            <a:r>
              <a:rPr lang="ru-RU" dirty="0" smtClean="0">
                <a:cs typeface="Times New Roman" panose="02020603050405020304" pitchFamily="18" charset="0"/>
              </a:rPr>
              <a:t>Осуществление сетевого  взаимодействия </a:t>
            </a:r>
            <a:r>
              <a:rPr lang="ru-RU" dirty="0">
                <a:cs typeface="Times New Roman" panose="02020603050405020304" pitchFamily="18" charset="0"/>
              </a:rPr>
              <a:t>с другими образовательными учреждениями. 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</a:pPr>
            <a:r>
              <a:rPr lang="ru-RU" dirty="0" smtClean="0">
                <a:cs typeface="Times New Roman" panose="02020603050405020304" pitchFamily="18" charset="0"/>
              </a:rPr>
              <a:t>Создание страницы </a:t>
            </a:r>
            <a:r>
              <a:rPr lang="ru-RU" dirty="0">
                <a:cs typeface="Times New Roman" panose="02020603050405020304" pitchFamily="18" charset="0"/>
              </a:rPr>
              <a:t>ЦГО на  сайте школы  и </a:t>
            </a:r>
            <a:r>
              <a:rPr lang="ru-RU" dirty="0" smtClean="0">
                <a:cs typeface="Times New Roman" panose="02020603050405020304" pitchFamily="18" charset="0"/>
              </a:rPr>
              <a:t>сайта </a:t>
            </a:r>
            <a:r>
              <a:rPr lang="ru-RU" dirty="0">
                <a:cs typeface="Times New Roman" panose="02020603050405020304" pitchFamily="18" charset="0"/>
              </a:rPr>
              <a:t>Центра- </a:t>
            </a:r>
            <a:r>
              <a:rPr lang="ru-RU" dirty="0" smtClean="0">
                <a:cs typeface="Times New Roman" panose="02020603050405020304" pitchFamily="18" charset="0"/>
              </a:rPr>
              <a:t>одного </a:t>
            </a:r>
            <a:r>
              <a:rPr lang="ru-RU" dirty="0">
                <a:cs typeface="Times New Roman" panose="02020603050405020304" pitchFamily="18" charset="0"/>
              </a:rPr>
              <a:t>из важных элементов информационной образовательной среды современной школы, которые служат для освещения образовательной и практической деятельности. </a:t>
            </a:r>
            <a:endParaRPr lang="ru-RU" dirty="0" smtClean="0"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buClr>
                <a:srgbClr val="C00000"/>
              </a:buClr>
            </a:pPr>
            <a:r>
              <a:rPr lang="ru-RU" dirty="0">
                <a:cs typeface="Times New Roman" panose="02020603050405020304" pitchFamily="18" charset="0"/>
              </a:rPr>
              <a:t> Сформировано позитивное отношение родителей, выпускников, местного сообщества к ЦГО, которое  прослеживается через многочисленные положительные публикации и репортажи  в местных СМИ.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</a:pPr>
            <a:r>
              <a:rPr lang="ru-RU" dirty="0" smtClean="0">
                <a:cs typeface="Times New Roman" panose="02020603050405020304" pitchFamily="18" charset="0"/>
              </a:rPr>
              <a:t> Слушатели ЦГО «Мы в теме» регулярно учувствуют в конкурсах, смотрах, фестивалях разного уровня. </a:t>
            </a:r>
          </a:p>
          <a:p>
            <a:pPr marL="285750" indent="-285750">
              <a:spcBef>
                <a:spcPts val="600"/>
              </a:spcBef>
              <a:buClr>
                <a:srgbClr val="C00000"/>
              </a:buClr>
            </a:pPr>
            <a:r>
              <a:rPr lang="ru-RU" dirty="0" smtClean="0">
                <a:cs typeface="Times New Roman" panose="02020603050405020304" pitchFamily="18" charset="0"/>
              </a:rPr>
              <a:t>Педагоги </a:t>
            </a:r>
            <a:r>
              <a:rPr lang="ru-RU" dirty="0">
                <a:cs typeface="Times New Roman" panose="02020603050405020304" pitchFamily="18" charset="0"/>
              </a:rPr>
              <a:t>(в том числе консультанты из числа учащихся), реализующие образовательную программу </a:t>
            </a:r>
            <a:r>
              <a:rPr lang="ru-RU" dirty="0" smtClean="0">
                <a:cs typeface="Times New Roman" panose="02020603050405020304" pitchFamily="18" charset="0"/>
              </a:rPr>
              <a:t>Центра </a:t>
            </a:r>
            <a:r>
              <a:rPr lang="ru-RU" dirty="0">
                <a:cs typeface="Times New Roman" panose="02020603050405020304" pitchFamily="18" charset="0"/>
              </a:rPr>
              <a:t>повышают уровень своего </a:t>
            </a:r>
            <a:r>
              <a:rPr lang="ru-RU" dirty="0" smtClean="0">
                <a:cs typeface="Times New Roman" panose="02020603050405020304" pitchFamily="18" charset="0"/>
              </a:rPr>
              <a:t>образования.</a:t>
            </a:r>
            <a:endParaRPr lang="ru-RU" dirty="0"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402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>
              <a:spcBef>
                <a:spcPts val="0"/>
              </a:spcBef>
            </a:pPr>
            <a:r>
              <a:rPr lang="ru-RU" sz="2800" b="1" dirty="0" smtClean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Перспективы деятельности Центра: </a:t>
            </a:r>
            <a:r>
              <a:rPr lang="ru-RU" sz="2800" b="1" dirty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/>
                </a:solidFill>
                <a:latin typeface="+mn-lt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/>
                </a:solidFill>
                <a:latin typeface="+mn-lt"/>
                <a:ea typeface="+mn-ea"/>
                <a:cs typeface="Times New Roman" panose="02020603050405020304" pitchFamily="18" charset="0"/>
              </a:rPr>
            </a:br>
            <a:endParaRPr lang="ru-RU" sz="44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0981" y="1720735"/>
            <a:ext cx="9451368" cy="4123985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Планируется </a:t>
            </a:r>
            <a:r>
              <a:rPr lang="ru-RU" dirty="0"/>
              <a:t>активизировать работу Центра с местным сообществом, апробировать новые организационные формы гражданского образования, интерактивные методы занятий. </a:t>
            </a:r>
          </a:p>
          <a:p>
            <a:pPr lvl="0"/>
            <a:r>
              <a:rPr lang="ru-RU" dirty="0"/>
              <a:t>Поддерживать и стимулировать ученические, педагогические и родительские инициативы, интерес общественности к задачам гражданского образования, к сотрудничеству и взаимодействию через совместные образовательные проекты Учреждения и различные формы социального партнерства.</a:t>
            </a:r>
          </a:p>
          <a:p>
            <a:pPr lvl="0"/>
            <a:r>
              <a:rPr lang="ru-RU" dirty="0"/>
              <a:t>Планируется привлечь к преподаванию в ЦГО выпускников Центра, юристов, журналистов, работников здравоохранения, культуры и других отраслей. Более активно развивать формы интеграции и взаимодействия в Регионально-муниципальной сети Центров гражданского образования Томской </a:t>
            </a:r>
            <a:r>
              <a:rPr lang="ru-RU" dirty="0" smtClean="0"/>
              <a:t>области.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9912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296785" y="1144386"/>
            <a:ext cx="10174779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МАОУ СОШ № 4 г. Асино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Центр гражданского образования «Мы в теме»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Руководитель ЦГО: </a:t>
            </a:r>
            <a:r>
              <a:rPr lang="ru-RU" sz="2800" dirty="0" err="1" smtClean="0">
                <a:solidFill>
                  <a:srgbClr val="C00000"/>
                </a:solidFill>
              </a:rPr>
              <a:t>Зыбинская</a:t>
            </a:r>
            <a:r>
              <a:rPr lang="ru-RU" sz="2800" dirty="0" smtClean="0">
                <a:solidFill>
                  <a:srgbClr val="C00000"/>
                </a:solidFill>
              </a:rPr>
              <a:t> Галина Александровна</a:t>
            </a:r>
            <a:endParaRPr lang="en-US" sz="28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E-mail: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smtClean="0">
                <a:solidFill>
                  <a:srgbClr val="C00000"/>
                </a:solidFill>
              </a:rPr>
              <a:t>galina_asino@mail.ru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C:\Documents and Settings\учитель\Рабочий стол\эмблема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9131" y="4245198"/>
            <a:ext cx="3097212" cy="2171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9" descr="Центр гражданского образован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181" y="4256980"/>
            <a:ext cx="2427288" cy="198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500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325" y="141510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ЦГО «Мы в теме» </a:t>
            </a:r>
            <a:r>
              <a:rPr lang="ru-RU" sz="2700" cap="all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является </a:t>
            </a:r>
            <a:r>
              <a:rPr lang="ru-RU" sz="2700" cap="all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частью Региональной сети центров гражданского образования Томской области с </a:t>
            </a:r>
            <a:r>
              <a:rPr lang="ru-RU" sz="2700" cap="all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2008 </a:t>
            </a:r>
            <a:r>
              <a:rPr lang="ru-RU" sz="2700" cap="all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года</a:t>
            </a:r>
            <a:endParaRPr lang="ru-RU" sz="27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9260" y="1673585"/>
            <a:ext cx="5386388" cy="2425700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100" b="1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1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2008 г</a:t>
            </a:r>
            <a:r>
              <a:rPr lang="ru-RU" sz="2100" b="1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Образовательная деятельность ЦГО осуществлялась по программе «Школьный музей, как открытое образовательное пространство». </a:t>
            </a:r>
            <a:endParaRPr lang="ru-RU" sz="2100" b="1" dirty="0" smtClean="0">
              <a:solidFill>
                <a:schemeClr val="tx1">
                  <a:lumMod val="85000"/>
                  <a:lumOff val="1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1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100" b="1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2011 учебном году была разработана новая образовательная программа </a:t>
            </a:r>
            <a:r>
              <a:rPr lang="ru-RU" sz="2100" b="1" u="sng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«Быть гражданином»,</a:t>
            </a:r>
            <a:r>
              <a:rPr lang="ru-RU" sz="2100" b="1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 обучение слушателей осуществляется по этой программе и в настоящее время. </a:t>
            </a:r>
            <a:endParaRPr lang="ru-RU" sz="2100" b="1" dirty="0" smtClean="0">
              <a:solidFill>
                <a:schemeClr val="tx1">
                  <a:lumMod val="85000"/>
                  <a:lumOff val="1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6" descr="Центр гражданского образов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90" y="4261392"/>
            <a:ext cx="2406650" cy="2089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school4-tsgo.ucoz.ru/_ph/7/7581926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086" y="1598583"/>
            <a:ext cx="3511369" cy="234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chool4-tsgo.ucoz.ru/_ph/7/96347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464" y="4034798"/>
            <a:ext cx="3576136" cy="238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chool4-tsgo.ucoz.ru/_ph/7/618534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086" y="4117509"/>
            <a:ext cx="3327907" cy="221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712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8962" y="20501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Наименование разработанной и реализованной образовательной программы ЦГО «Мы в теме» МАОУ СОШ № 4 г. Асино 2016-2020 гг.</a:t>
            </a:r>
            <a:br>
              <a:rPr lang="ru-RU" sz="1800" dirty="0" smtClean="0"/>
            </a:br>
            <a:r>
              <a:rPr lang="ru-RU" sz="1800" dirty="0" smtClean="0"/>
              <a:t>Программа «Быть гражданином»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00" y="1397000"/>
            <a:ext cx="9599612" cy="45142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1. </a:t>
            </a:r>
            <a:r>
              <a:rPr lang="ru-RU" sz="1600" b="1" dirty="0" smtClean="0"/>
              <a:t>Цель:</a:t>
            </a:r>
            <a:r>
              <a:rPr lang="ru-RU" sz="1600" dirty="0" smtClean="0"/>
              <a:t> </a:t>
            </a:r>
            <a:r>
              <a:rPr lang="ru-RU" sz="1600" dirty="0"/>
              <a:t> </a:t>
            </a:r>
            <a:r>
              <a:rPr lang="ru-RU" sz="1600" i="1" dirty="0"/>
              <a:t>правовое просвещение школьников, создание благоприятных условий для </a:t>
            </a:r>
            <a:r>
              <a:rPr lang="ru-RU" sz="1600" i="1" dirty="0" smtClean="0"/>
              <a:t>развития </a:t>
            </a:r>
            <a:r>
              <a:rPr lang="ru-RU" sz="1600" i="1" dirty="0"/>
              <a:t>и реализации лидерского потенциала учащихся, формирование у них активной жизненной позиции, стимулирование интереса молодого поколения к решению актуальных проблем российского общества.</a:t>
            </a:r>
            <a:endParaRPr lang="ru-RU" sz="1600" dirty="0"/>
          </a:p>
          <a:p>
            <a:pPr marL="0" indent="0">
              <a:buNone/>
            </a:pPr>
            <a:r>
              <a:rPr lang="ru-RU" b="1" dirty="0" smtClean="0"/>
              <a:t>2. Программа включает 4 </a:t>
            </a:r>
            <a:r>
              <a:rPr lang="ru-RU" b="1" dirty="0"/>
              <a:t>обучающих раздала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u="sng" dirty="0" smtClean="0"/>
              <a:t> </a:t>
            </a:r>
            <a:r>
              <a:rPr lang="ru-RU" u="sng" dirty="0"/>
              <a:t>«Социальное проектирование</a:t>
            </a:r>
            <a:r>
              <a:rPr lang="ru-RU" u="sng" dirty="0" smtClean="0"/>
              <a:t>» 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u="sng" dirty="0"/>
              <a:t>Гражданин и </a:t>
            </a:r>
            <a:r>
              <a:rPr lang="ru-RU" u="sng" dirty="0" smtClean="0"/>
              <a:t>государство»</a:t>
            </a:r>
          </a:p>
          <a:p>
            <a:pPr marL="0" indent="0">
              <a:buNone/>
            </a:pPr>
            <a:r>
              <a:rPr lang="ru-RU" u="sng" dirty="0" smtClean="0"/>
              <a:t> </a:t>
            </a:r>
            <a:r>
              <a:rPr lang="ru-RU" u="sng" dirty="0"/>
              <a:t>«Права человека</a:t>
            </a:r>
            <a:r>
              <a:rPr lang="ru-RU" u="sng" dirty="0" smtClean="0"/>
              <a:t>»</a:t>
            </a:r>
          </a:p>
          <a:p>
            <a:pPr marL="0" indent="0">
              <a:buNone/>
            </a:pPr>
            <a:r>
              <a:rPr lang="ru-RU" u="sng" dirty="0" smtClean="0"/>
              <a:t> </a:t>
            </a:r>
            <a:r>
              <a:rPr lang="ru-RU" u="sng" dirty="0"/>
              <a:t>«Профориентация школьника». </a:t>
            </a:r>
          </a:p>
          <a:p>
            <a:pPr marL="0" indent="0">
              <a:buNone/>
            </a:pPr>
            <a:r>
              <a:rPr lang="ru-RU" b="1" dirty="0" smtClean="0"/>
              <a:t>3.Возраст участников программы: 6-11 классы </a:t>
            </a:r>
          </a:p>
          <a:p>
            <a:pPr marL="0" indent="0">
              <a:buNone/>
            </a:pPr>
            <a:r>
              <a:rPr lang="ru-RU" b="1" dirty="0" smtClean="0"/>
              <a:t>4. Занятия </a:t>
            </a:r>
            <a:r>
              <a:rPr lang="ru-RU" b="1" dirty="0"/>
              <a:t>по программе организуются в интерактивных формах </a:t>
            </a:r>
            <a:r>
              <a:rPr lang="ru-RU" dirty="0"/>
              <a:t>(беседы, лекции, деловые, интерактивные и ролевые игры, тренинги, творческие задания, конкурсы, проигрывание ситуаций, дискуссии, проектирование, индивидуальная подготовка </a:t>
            </a:r>
            <a:r>
              <a:rPr lang="ru-RU" dirty="0" smtClean="0"/>
              <a:t>информации, участие </a:t>
            </a:r>
            <a:r>
              <a:rPr lang="ru-RU" dirty="0"/>
              <a:t>в фестивалях) на основе системно-</a:t>
            </a:r>
            <a:r>
              <a:rPr lang="ru-RU" dirty="0" err="1"/>
              <a:t>деятельностного</a:t>
            </a:r>
            <a:r>
              <a:rPr lang="ru-RU" dirty="0"/>
              <a:t> подхода, что позволяет успешно работать на достижение личностных и </a:t>
            </a:r>
            <a:r>
              <a:rPr lang="ru-RU" dirty="0" err="1"/>
              <a:t>компетентностных</a:t>
            </a:r>
            <a:r>
              <a:rPr lang="ru-RU" dirty="0"/>
              <a:t> образовательных результатов.</a:t>
            </a: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344453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Количество слушателей, прошедших обучение по программе Центра за 2016-2020 г.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0" y="2044700"/>
            <a:ext cx="10425112" cy="43053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Обучающиеся –слушатели Центра:</a:t>
            </a:r>
          </a:p>
          <a:p>
            <a:pPr marL="0" indent="0">
              <a:buNone/>
            </a:pPr>
            <a:r>
              <a:rPr lang="ru-RU" dirty="0" smtClean="0"/>
              <a:t>1.1. Программа «Быть гражданином» (8-11 класс)</a:t>
            </a:r>
          </a:p>
          <a:p>
            <a:pPr marL="0" indent="0">
              <a:buNone/>
            </a:pPr>
            <a:r>
              <a:rPr lang="ru-RU" dirty="0" smtClean="0"/>
              <a:t>2015-2016 г.- 25</a:t>
            </a:r>
          </a:p>
          <a:p>
            <a:pPr marL="0" indent="0">
              <a:buNone/>
            </a:pPr>
            <a:r>
              <a:rPr lang="ru-RU" dirty="0" smtClean="0"/>
              <a:t>2016-2017 г.- 25 </a:t>
            </a:r>
          </a:p>
          <a:p>
            <a:pPr marL="0" indent="0">
              <a:buNone/>
            </a:pPr>
            <a:r>
              <a:rPr lang="ru-RU" dirty="0" smtClean="0"/>
              <a:t>2017-2018 г- 30</a:t>
            </a:r>
          </a:p>
          <a:p>
            <a:pPr marL="0" indent="0">
              <a:buNone/>
            </a:pPr>
            <a:r>
              <a:rPr lang="ru-RU" dirty="0" smtClean="0"/>
              <a:t>2018-2019 г.- 25</a:t>
            </a:r>
          </a:p>
          <a:p>
            <a:pPr marL="0" indent="0">
              <a:buNone/>
            </a:pPr>
            <a:r>
              <a:rPr lang="ru-RU" dirty="0" smtClean="0"/>
              <a:t>2019-2020 г – 28</a:t>
            </a:r>
          </a:p>
          <a:p>
            <a:pPr marL="0" indent="0">
              <a:buNone/>
            </a:pPr>
            <a:r>
              <a:rPr lang="ru-RU" dirty="0" smtClean="0"/>
              <a:t>1.2. Программа «Азбука гражданина» (6 класс)</a:t>
            </a:r>
          </a:p>
          <a:p>
            <a:pPr marL="0" indent="0">
              <a:buNone/>
            </a:pPr>
            <a:r>
              <a:rPr lang="ru-RU" dirty="0" smtClean="0"/>
              <a:t>2016-2017 г. – 25</a:t>
            </a:r>
          </a:p>
          <a:p>
            <a:pPr marL="0" indent="0">
              <a:buNone/>
            </a:pPr>
            <a:r>
              <a:rPr lang="ru-RU" dirty="0" smtClean="0"/>
              <a:t>2017-2018 г.- 25 </a:t>
            </a:r>
          </a:p>
          <a:p>
            <a:pPr marL="0" indent="0">
              <a:buNone/>
            </a:pPr>
            <a:r>
              <a:rPr lang="ru-RU" b="1" dirty="0" smtClean="0"/>
              <a:t>Общее количество </a:t>
            </a:r>
            <a:r>
              <a:rPr lang="ru-RU" dirty="0" smtClean="0"/>
              <a:t>слушателей, прошедших обучение по программам Центра за 2016-2020 г- </a:t>
            </a:r>
            <a:r>
              <a:rPr lang="ru-RU" b="1" dirty="0" smtClean="0"/>
              <a:t>183 </a:t>
            </a:r>
            <a:r>
              <a:rPr lang="ru-RU" dirty="0" smtClean="0"/>
              <a:t>( на 15 % больше предыдущего пятилетия)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086100" y="2679700"/>
            <a:ext cx="320548" cy="19558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670300" y="3472934"/>
            <a:ext cx="184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133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2930652" y="5016500"/>
            <a:ext cx="155448" cy="4953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406648" y="5016500"/>
            <a:ext cx="230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50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442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057400" y="660400"/>
            <a:ext cx="8597900" cy="30734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600" u="sng" dirty="0"/>
              <a:t>Ежегодно </a:t>
            </a:r>
            <a:r>
              <a:rPr lang="ru-RU" sz="3600" u="sng" dirty="0" smtClean="0"/>
              <a:t>обучение </a:t>
            </a:r>
            <a:r>
              <a:rPr lang="ru-RU" sz="3600" u="sng" dirty="0"/>
              <a:t>по </a:t>
            </a:r>
            <a:r>
              <a:rPr lang="ru-RU" sz="3600" u="sng" dirty="0" smtClean="0"/>
              <a:t>программе в нашей школе проходят </a:t>
            </a:r>
            <a:r>
              <a:rPr lang="ru-RU" sz="3600" u="sng" dirty="0"/>
              <a:t>25 чел. с</a:t>
            </a:r>
            <a:r>
              <a:rPr lang="ru-RU" sz="3600" u="sng" dirty="0" smtClean="0"/>
              <a:t>лушателей. </a:t>
            </a:r>
          </a:p>
          <a:p>
            <a:pPr algn="ctr"/>
            <a:r>
              <a:rPr lang="ru-RU" sz="3600" u="sng" dirty="0" smtClean="0"/>
              <a:t> </a:t>
            </a:r>
            <a:r>
              <a:rPr lang="ru-RU" sz="3600" u="sng" dirty="0"/>
              <a:t>П</a:t>
            </a:r>
            <a:r>
              <a:rPr lang="ru-RU" sz="3600" u="sng" dirty="0" smtClean="0"/>
              <a:t>о </a:t>
            </a:r>
            <a:r>
              <a:rPr lang="ru-RU" sz="3600" u="sng" dirty="0"/>
              <a:t>результатам итоговых испытаний </a:t>
            </a:r>
            <a:r>
              <a:rPr lang="ru-RU" sz="3600" u="sng" dirty="0" smtClean="0"/>
              <a:t>каждый слушатель получает сертификат.</a:t>
            </a:r>
            <a:endParaRPr lang="ru-RU" sz="3600" u="sng" dirty="0"/>
          </a:p>
        </p:txBody>
      </p:sp>
      <p:pic>
        <p:nvPicPr>
          <p:cNvPr id="1026" name="Picture 2" descr="https://school4-tsgo.ucoz.ru/_ph/4/1023795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835" y="3733800"/>
            <a:ext cx="3616325" cy="271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chool4-tsgo.ucoz.ru/_ph/8/9661802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25" y="3733800"/>
            <a:ext cx="4070910" cy="271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52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Список социальных партнеров образовательного учреждения по реализации образовательной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Программы 2016-2020 г.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sz="half" idx="1"/>
          </p:nvPr>
        </p:nvSpPr>
        <p:spPr>
          <a:xfrm>
            <a:off x="1308100" y="2126222"/>
            <a:ext cx="5594976" cy="4134878"/>
          </a:xfrm>
        </p:spPr>
        <p:txBody>
          <a:bodyPr>
            <a:normAutofit fontScale="77500" lnSpcReduction="20000"/>
          </a:bodyPr>
          <a:lstStyle/>
          <a:p>
            <a:pPr marL="0" indent="0">
              <a:spcBef>
                <a:spcPts val="0"/>
              </a:spcBef>
              <a:buClrTx/>
              <a:buNone/>
            </a:pP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buClrTx/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ОГБУ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«Региональный центр развития образования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»</a:t>
            </a:r>
          </a:p>
          <a:p>
            <a:pPr lvl="0">
              <a:spcBef>
                <a:spcPts val="0"/>
              </a:spcBef>
              <a:buClrTx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A53010">
                    <a:lumMod val="75000"/>
                  </a:srgbClr>
                </a:solidFill>
              </a:rPr>
              <a:t>Администрация </a:t>
            </a:r>
            <a:r>
              <a:rPr lang="ru-RU" sz="2400" dirty="0" err="1">
                <a:solidFill>
                  <a:srgbClr val="A53010">
                    <a:lumMod val="75000"/>
                  </a:srgbClr>
                </a:solidFill>
              </a:rPr>
              <a:t>Асиновского</a:t>
            </a:r>
            <a:r>
              <a:rPr lang="ru-RU" sz="2400" dirty="0">
                <a:solidFill>
                  <a:srgbClr val="A53010">
                    <a:lumMod val="75000"/>
                  </a:srgbClr>
                </a:solidFill>
              </a:rPr>
              <a:t> района Томской области </a:t>
            </a:r>
          </a:p>
          <a:p>
            <a:pPr>
              <a:spcBef>
                <a:spcPts val="0"/>
              </a:spcBef>
              <a:buClrTx/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buClrTx/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ОГУ «Социальный реабилитационный центр несовершеннолетних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Асиновского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 района» Томской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области</a:t>
            </a:r>
          </a:p>
          <a:p>
            <a:pPr marL="0" indent="0">
              <a:spcBef>
                <a:spcPts val="0"/>
              </a:spcBef>
              <a:buClrTx/>
              <a:buNone/>
            </a:pPr>
            <a:endParaRPr lang="ru-RU" sz="2400" dirty="0" smtClean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buClrTx/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МАОУ ДО ЦТДМ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(Центр творчества детей и молодежи) г. Асино</a:t>
            </a:r>
          </a:p>
          <a:p>
            <a:pPr marL="0" indent="0">
              <a:spcBef>
                <a:spcPts val="0"/>
              </a:spcBef>
              <a:buClrTx/>
              <a:buNone/>
            </a:pPr>
            <a:endParaRPr lang="ru-RU" sz="2400" dirty="0" smtClean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buClrTx/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АМЦБС (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Асиновская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межпоселенческая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централизованная библиотечная система)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ts val="0"/>
              </a:spcBef>
              <a:buClrTx/>
              <a:buFont typeface="Wingdings" panose="05000000000000000000" pitchFamily="2" charset="2"/>
              <a:buChar char="v"/>
            </a:pPr>
            <a:endParaRPr lang="ru-RU" sz="2400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ClrTx/>
              <a:buNone/>
            </a:pPr>
            <a:endParaRPr lang="ru-RU" sz="2400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altLang="ru-RU" sz="2000" b="1" dirty="0">
                <a:ln w="3175" cmpd="sng">
                  <a:noFill/>
                </a:ln>
                <a:solidFill>
                  <a:srgbClr val="B53A31">
                    <a:lumMod val="75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Количество педагогических работников, представителей органов государственно-общественного управления образованием, прошедших обучение по вопросам гражданского </a:t>
            </a:r>
            <a:r>
              <a:rPr lang="ru-RU" altLang="ru-RU" sz="2000" b="1" dirty="0" smtClean="0">
                <a:ln w="3175" cmpd="sng">
                  <a:noFill/>
                </a:ln>
                <a:solidFill>
                  <a:srgbClr val="B53A31">
                    <a:lumMod val="75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образования</a:t>
            </a:r>
          </a:p>
          <a:p>
            <a:pPr marL="0" indent="0">
              <a:buNone/>
            </a:pPr>
            <a:endParaRPr lang="ru-RU" sz="2000" b="1" dirty="0">
              <a:ln w="3175" cmpd="sng">
                <a:noFill/>
              </a:ln>
              <a:solidFill>
                <a:srgbClr val="B53A31">
                  <a:lumMod val="75000"/>
                </a:srgb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26235"/>
              </p:ext>
            </p:extLst>
          </p:nvPr>
        </p:nvGraphicFramePr>
        <p:xfrm>
          <a:off x="7190744" y="3649271"/>
          <a:ext cx="4747255" cy="1227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276">
                  <a:extLst>
                    <a:ext uri="{9D8B030D-6E8A-4147-A177-3AD203B41FA5}">
                      <a16:colId xmlns:a16="http://schemas.microsoft.com/office/drawing/2014/main" val="3726965617"/>
                    </a:ext>
                  </a:extLst>
                </a:gridCol>
                <a:gridCol w="688480">
                  <a:extLst>
                    <a:ext uri="{9D8B030D-6E8A-4147-A177-3AD203B41FA5}">
                      <a16:colId xmlns:a16="http://schemas.microsoft.com/office/drawing/2014/main" val="1913766634"/>
                    </a:ext>
                  </a:extLst>
                </a:gridCol>
                <a:gridCol w="737872">
                  <a:extLst>
                    <a:ext uri="{9D8B030D-6E8A-4147-A177-3AD203B41FA5}">
                      <a16:colId xmlns:a16="http://schemas.microsoft.com/office/drawing/2014/main" val="4181518829"/>
                    </a:ext>
                  </a:extLst>
                </a:gridCol>
                <a:gridCol w="791209">
                  <a:extLst>
                    <a:ext uri="{9D8B030D-6E8A-4147-A177-3AD203B41FA5}">
                      <a16:colId xmlns:a16="http://schemas.microsoft.com/office/drawing/2014/main" val="4093492289"/>
                    </a:ext>
                  </a:extLst>
                </a:gridCol>
                <a:gridCol w="791209">
                  <a:extLst>
                    <a:ext uri="{9D8B030D-6E8A-4147-A177-3AD203B41FA5}">
                      <a16:colId xmlns:a16="http://schemas.microsoft.com/office/drawing/2014/main" val="3974289107"/>
                    </a:ext>
                  </a:extLst>
                </a:gridCol>
                <a:gridCol w="791209">
                  <a:extLst>
                    <a:ext uri="{9D8B030D-6E8A-4147-A177-3AD203B41FA5}">
                      <a16:colId xmlns:a16="http://schemas.microsoft.com/office/drawing/2014/main" val="4168218789"/>
                    </a:ext>
                  </a:extLst>
                </a:gridCol>
              </a:tblGrid>
              <a:tr h="60219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786906"/>
                  </a:ext>
                </a:extLst>
              </a:tr>
              <a:tr h="625333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5779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1322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9025" y="15421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Образовательные события для обучающихся ЦГО «Мы в теме» МАОУ СОШ № 4 г. Асино за 2016-2020 г.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2700" y="1066800"/>
            <a:ext cx="10477500" cy="5410200"/>
          </a:xfrm>
        </p:spPr>
        <p:txBody>
          <a:bodyPr>
            <a:normAutofit fontScale="25000" lnSpcReduction="20000"/>
          </a:bodyPr>
          <a:lstStyle/>
          <a:p>
            <a:r>
              <a:rPr lang="ru-RU" sz="6200" dirty="0" smtClean="0"/>
              <a:t> 2015-2016г- </a:t>
            </a:r>
            <a:r>
              <a:rPr lang="ru-RU" sz="6200" u="sng" dirty="0" smtClean="0">
                <a:solidFill>
                  <a:schemeClr val="accent1">
                    <a:lumMod val="75000"/>
                  </a:schemeClr>
                </a:solidFill>
              </a:rPr>
              <a:t>Открытое образовательное событие « У меня есть права» - количество участников – 42.</a:t>
            </a:r>
          </a:p>
          <a:p>
            <a:pPr marL="0" indent="0">
              <a:buNone/>
            </a:pPr>
            <a:r>
              <a:rPr lang="ru-RU" sz="6200" dirty="0" smtClean="0"/>
              <a:t>Организаторы: ЦГО «Мы в теме», ЦГО МАОУ гимназии № 2 «Лидер </a:t>
            </a:r>
            <a:r>
              <a:rPr lang="en-US" sz="6200" dirty="0" smtClean="0"/>
              <a:t>XXI</a:t>
            </a:r>
            <a:r>
              <a:rPr lang="ru-RU" sz="6200" dirty="0" smtClean="0"/>
              <a:t> в.», ЦГО МАОУ СОШ с. Ново-Кусково «Школа социального успеха». </a:t>
            </a:r>
          </a:p>
          <a:p>
            <a:r>
              <a:rPr lang="ru-RU" sz="6200" dirty="0" smtClean="0"/>
              <a:t> 2016-2017 г. </a:t>
            </a:r>
            <a:r>
              <a:rPr lang="ru-RU" sz="6200" u="sng" dirty="0" smtClean="0">
                <a:solidFill>
                  <a:schemeClr val="accent1">
                    <a:lumMod val="75000"/>
                  </a:schemeClr>
                </a:solidFill>
              </a:rPr>
              <a:t>– Открытое образовательное событие «Лидер и его команда» – количество участников- 38.</a:t>
            </a:r>
          </a:p>
          <a:p>
            <a:pPr marL="0" indent="0">
              <a:buNone/>
            </a:pPr>
            <a:r>
              <a:rPr lang="ru-RU" sz="6200" dirty="0"/>
              <a:t>Организаторы: ЦГО «Мы в теме», ЦГО МАОУ гимназии № 2 «Лидер </a:t>
            </a:r>
            <a:r>
              <a:rPr lang="en-US" sz="6200" dirty="0"/>
              <a:t>XXI</a:t>
            </a:r>
            <a:r>
              <a:rPr lang="ru-RU" sz="6200" dirty="0"/>
              <a:t> в.», ЦГО МАОУ СОШ с. Ново-Кусково «Школа социального успеха». </a:t>
            </a:r>
            <a:endParaRPr lang="ru-RU" sz="6200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6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2017-2018 г. – </a:t>
            </a:r>
            <a:r>
              <a:rPr lang="ru-RU" sz="6200" u="sng" dirty="0" smtClean="0">
                <a:solidFill>
                  <a:schemeClr val="accent1"/>
                </a:solidFill>
              </a:rPr>
              <a:t>Открытый межмуниципальный фестиваль гражданских инициатив «Будущее за нами. Кадровый резерв» - количество участников - 146.</a:t>
            </a:r>
          </a:p>
          <a:p>
            <a:r>
              <a:rPr lang="ru-RU" sz="6200" u="sng" dirty="0" smtClean="0">
                <a:solidFill>
                  <a:schemeClr val="accent1"/>
                </a:solidFill>
              </a:rPr>
              <a:t>2017 г-2018 г. – Второй Фестиваль школьных СМИ- 60</a:t>
            </a:r>
          </a:p>
          <a:p>
            <a:pPr marL="0" indent="0">
              <a:buNone/>
            </a:pPr>
            <a:r>
              <a:rPr lang="ru-RU" sz="62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Организатор: ЦГО «Мы в теме» МАОУ СОШ № 4 </a:t>
            </a:r>
          </a:p>
          <a:p>
            <a:r>
              <a:rPr lang="ru-RU" sz="6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2018-2019 г. – </a:t>
            </a:r>
            <a:r>
              <a:rPr lang="ru-RU" sz="6200" u="sng" dirty="0" smtClean="0">
                <a:solidFill>
                  <a:schemeClr val="accent1">
                    <a:lumMod val="75000"/>
                  </a:schemeClr>
                </a:solidFill>
              </a:rPr>
              <a:t>Деловая игра «Конституция в России. История и современность»-количество участников – количество участников -41. 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ru-RU" sz="6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Организаторы</a:t>
            </a:r>
            <a:r>
              <a:rPr lang="ru-RU" sz="6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: ЦГО «Мы в теме», ЦГО МАОУ гимназии № 2 «Лидер </a:t>
            </a:r>
            <a:r>
              <a:rPr lang="en-US" sz="6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XXI</a:t>
            </a:r>
            <a:r>
              <a:rPr lang="ru-RU" sz="6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в.», ЦГО МАОУ СОШ с. Ново-Кусково «Школа социального успеха». </a:t>
            </a:r>
          </a:p>
          <a:p>
            <a:pPr marL="0" indent="0">
              <a:buNone/>
            </a:pPr>
            <a:r>
              <a:rPr lang="ru-RU" sz="6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2019 -2020 г: </a:t>
            </a:r>
            <a:r>
              <a:rPr lang="ru-RU" sz="6200" dirty="0" smtClean="0">
                <a:solidFill>
                  <a:schemeClr val="accent1"/>
                </a:solidFill>
              </a:rPr>
              <a:t>- </a:t>
            </a:r>
            <a:r>
              <a:rPr lang="ru-RU" sz="6200" u="sng" dirty="0" smtClean="0">
                <a:solidFill>
                  <a:schemeClr val="accent1"/>
                </a:solidFill>
              </a:rPr>
              <a:t>Дистанционный Фестиваль- конкурс «Достойный гражданин»- количество участников – 48.</a:t>
            </a:r>
          </a:p>
          <a:p>
            <a:pPr marL="0" indent="0">
              <a:buNone/>
            </a:pPr>
            <a:r>
              <a:rPr lang="ru-RU" sz="62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Организаторы: ЦГО «Мы в теме» МАОУ СОШ № 4, Центр </a:t>
            </a:r>
            <a:r>
              <a:rPr lang="ru-RU" sz="6200" u="sng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Медиаобразования</a:t>
            </a:r>
            <a:r>
              <a:rPr lang="ru-RU" sz="6200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МАОУ СОШ № 4 г. Асино.</a:t>
            </a:r>
          </a:p>
          <a:p>
            <a:pPr marL="0" indent="0">
              <a:buNone/>
            </a:pPr>
            <a:endParaRPr lang="ru-RU" sz="6200" u="sng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ru-RU" sz="6200" dirty="0" smtClean="0"/>
              <a:t>  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25770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b="1" dirty="0">
                <a:ln w="3175" cmpd="sng">
                  <a:noFill/>
                </a:ln>
                <a:solidFill>
                  <a:srgbClr val="B53A31">
                    <a:lumMod val="75000"/>
                  </a:srgbClr>
                </a:solidFill>
                <a:cs typeface="Times New Roman" panose="02020603050405020304" pitchFamily="18" charset="0"/>
              </a:rPr>
              <a:t>Увеличение доли обучающихся, вовлеченных в позитивную социально значимую деятельность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1138844" y="5004262"/>
            <a:ext cx="10332516" cy="11988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Всего реализовано 6 межмуниципальных сетевых социально-образовательных проекта, в которых приняли участие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375 человек</a:t>
            </a:r>
            <a:r>
              <a:rPr lang="ru-RU" dirty="0" smtClean="0"/>
              <a:t>.</a:t>
            </a:r>
          </a:p>
          <a:p>
            <a:r>
              <a:rPr lang="ru-RU" dirty="0"/>
              <a:t> </a:t>
            </a:r>
            <a:r>
              <a:rPr lang="ru-RU" dirty="0" smtClean="0"/>
              <a:t>Учащиеся школы вовлечены в разные виды деятельности по желанию и потребности самореализации. Из числа учащихся сформированы: Совет старшеклассников, отряды ЮИД, ДЮП, волонтерский отряд, эко-отряд и др. </a:t>
            </a:r>
            <a:endParaRPr lang="ru-RU" dirty="0"/>
          </a:p>
        </p:txBody>
      </p:sp>
      <p:graphicFrame>
        <p:nvGraphicFramePr>
          <p:cNvPr id="33" name="Объект 3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95635500"/>
              </p:ext>
            </p:extLst>
          </p:nvPr>
        </p:nvGraphicFramePr>
        <p:xfrm>
          <a:off x="1521229" y="1629294"/>
          <a:ext cx="9842270" cy="2992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8308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37114" y="241069"/>
            <a:ext cx="9784080" cy="1022466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</a:pPr>
            <a:r>
              <a:rPr lang="ru-RU" sz="2400" b="1" dirty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Публичное представление результатов инновационной деятельности  преподавателями </a:t>
            </a:r>
            <a:r>
              <a:rPr lang="ru-RU" sz="2400" b="1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ЦГО «Мы в теме» 2016-2020</a:t>
            </a:r>
            <a:endParaRPr lang="ru-RU" sz="4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128470"/>
              </p:ext>
            </p:extLst>
          </p:nvPr>
        </p:nvGraphicFramePr>
        <p:xfrm>
          <a:off x="872836" y="1338350"/>
          <a:ext cx="10889674" cy="5124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586">
                  <a:extLst>
                    <a:ext uri="{9D8B030D-6E8A-4147-A177-3AD203B41FA5}">
                      <a16:colId xmlns:a16="http://schemas.microsoft.com/office/drawing/2014/main" val="2979984276"/>
                    </a:ext>
                  </a:extLst>
                </a:gridCol>
                <a:gridCol w="6409113">
                  <a:extLst>
                    <a:ext uri="{9D8B030D-6E8A-4147-A177-3AD203B41FA5}">
                      <a16:colId xmlns:a16="http://schemas.microsoft.com/office/drawing/2014/main" val="2525706586"/>
                    </a:ext>
                  </a:extLst>
                </a:gridCol>
                <a:gridCol w="1680843">
                  <a:extLst>
                    <a:ext uri="{9D8B030D-6E8A-4147-A177-3AD203B41FA5}">
                      <a16:colId xmlns:a16="http://schemas.microsoft.com/office/drawing/2014/main" val="3159731287"/>
                    </a:ext>
                  </a:extLst>
                </a:gridCol>
                <a:gridCol w="1960132">
                  <a:extLst>
                    <a:ext uri="{9D8B030D-6E8A-4147-A177-3AD203B41FA5}">
                      <a16:colId xmlns:a16="http://schemas.microsoft.com/office/drawing/2014/main" val="2917887825"/>
                    </a:ext>
                  </a:extLst>
                </a:gridCol>
              </a:tblGrid>
              <a:tr h="350129">
                <a:tc>
                  <a:txBody>
                    <a:bodyPr/>
                    <a:lstStyle/>
                    <a:p>
                      <a:r>
                        <a:rPr lang="ru-RU" dirty="0" smtClean="0"/>
                        <a:t>Год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Педагог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214838"/>
                  </a:ext>
                </a:extLst>
              </a:tr>
              <a:tr h="496016">
                <a:tc>
                  <a:txBody>
                    <a:bodyPr/>
                    <a:lstStyle/>
                    <a:p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«Общественно – активная школа: расширяем образовательное пространство»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Всероссийский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Ванчугова</a:t>
                      </a:r>
                      <a:r>
                        <a:rPr lang="ru-RU" sz="1400" dirty="0" smtClean="0"/>
                        <a:t> И.Н.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05375"/>
                  </a:ext>
                </a:extLst>
              </a:tr>
              <a:tr h="313112">
                <a:tc>
                  <a:txBody>
                    <a:bodyPr/>
                    <a:lstStyle/>
                    <a:p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Областной этап Всероссийского конкурса «Учитель года 2016»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Ванчугова</a:t>
                      </a:r>
                      <a:r>
                        <a:rPr lang="ru-RU" sz="1400" baseline="0" dirty="0" smtClean="0"/>
                        <a:t> И.Н.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354005"/>
                  </a:ext>
                </a:extLst>
              </a:tr>
              <a:tr h="350129">
                <a:tc>
                  <a:txBody>
                    <a:bodyPr/>
                    <a:lstStyle/>
                    <a:p>
                      <a:r>
                        <a:rPr lang="ru-RU" dirty="0" smtClean="0"/>
                        <a:t>2016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Библиотечный проект «Учись учиться»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Ванчугова</a:t>
                      </a:r>
                      <a:r>
                        <a:rPr lang="ru-RU" sz="1400" dirty="0" smtClean="0"/>
                        <a:t> И.Н.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831870"/>
                  </a:ext>
                </a:extLst>
              </a:tr>
              <a:tr h="496016">
                <a:tc>
                  <a:txBody>
                    <a:bodyPr/>
                    <a:lstStyle/>
                    <a:p>
                      <a:r>
                        <a:rPr lang="ru-RU" dirty="0" smtClean="0"/>
                        <a:t>2016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Общешкольная конференция  - Презентация проекта «И родители, и активисты!»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Школьный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Тотыкаева</a:t>
                      </a:r>
                      <a:r>
                        <a:rPr lang="ru-RU" sz="1400" dirty="0" smtClean="0"/>
                        <a:t> Е.А.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930118"/>
                  </a:ext>
                </a:extLst>
              </a:tr>
              <a:tr h="731519">
                <a:tc>
                  <a:txBody>
                    <a:bodyPr/>
                    <a:lstStyle/>
                    <a:p>
                      <a:r>
                        <a:rPr lang="ru-RU" dirty="0" smtClean="0"/>
                        <a:t>2017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Круглый стол «Разработка и апробация системы комплексной системы оценки качества образования в образовательной организации в современных условиях»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Воробьева Н.В.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3148472"/>
                  </a:ext>
                </a:extLst>
              </a:tr>
              <a:tr h="70025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2017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IV Научно-практическая конференция педагогических работников «Успешная школа: критерии, условия, возможности».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Горелая В.Н.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839147"/>
                  </a:ext>
                </a:extLst>
              </a:tr>
              <a:tr h="51697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2018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РМО учителей истории и обществознания «Формирование гражданских качеств на занятиях внеурочной деятельности»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Ванчугова</a:t>
                      </a:r>
                      <a:r>
                        <a:rPr lang="ru-RU" sz="1400" baseline="0" dirty="0" smtClean="0"/>
                        <a:t> И.Н.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652594"/>
                  </a:ext>
                </a:extLst>
              </a:tr>
              <a:tr h="52329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Информация о ЦГО в буклете «Сетевая модель гражданского образования Томской области 2004-2019 г.»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Региональный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Путинцева Е.Ю.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217551"/>
                  </a:ext>
                </a:extLst>
              </a:tr>
              <a:tr h="49601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Педагогический совет, «Итоги работы ЦГО «Мы в теме» за 2018 – 2019 учебный год»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Школьный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Зыбинская</a:t>
                      </a:r>
                      <a:r>
                        <a:rPr lang="ru-RU" sz="1400" dirty="0" smtClean="0"/>
                        <a:t> Г.А.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236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38331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530</TotalTime>
  <Words>1462</Words>
  <Application>Microsoft Office PowerPoint</Application>
  <PresentationFormat>Широкоэкранный</PresentationFormat>
  <Paragraphs>230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Century Gothic</vt:lpstr>
      <vt:lpstr>Times New Roman</vt:lpstr>
      <vt:lpstr>Wingdings</vt:lpstr>
      <vt:lpstr>Wingdings 3</vt:lpstr>
      <vt:lpstr>Легкий дым</vt:lpstr>
      <vt:lpstr>Региональный проект «Развитие гражданского образования в образовательных организациях Томской области на 2016-2020 гг.</vt:lpstr>
      <vt:lpstr>ЦГО «Мы в теме» является частью Региональной сети центров гражданского образования Томской области с 2008 года</vt:lpstr>
      <vt:lpstr>Наименование разработанной и реализованной образовательной программы ЦГО «Мы в теме» МАОУ СОШ № 4 г. Асино 2016-2020 гг. Программа «Быть гражданином» </vt:lpstr>
      <vt:lpstr>Количество слушателей, прошедших обучение по программе Центра за 2016-2020 г.</vt:lpstr>
      <vt:lpstr>Презентация PowerPoint</vt:lpstr>
      <vt:lpstr>Список социальных партнеров образовательного учреждения по реализации образовательной Программы 2016-2020 г.</vt:lpstr>
      <vt:lpstr>Образовательные события для обучающихся ЦГО «Мы в теме» МАОУ СОШ № 4 г. Асино за 2016-2020 г.</vt:lpstr>
      <vt:lpstr>Увеличение доли обучающихся, вовлеченных в позитивную социально значимую деятельность</vt:lpstr>
      <vt:lpstr>Публичное представление результатов инновационной деятельности  преподавателями ЦГО «Мы в теме» 2016-2020</vt:lpstr>
      <vt:lpstr>Достижения слушателей ЦГО «Мы в теме» </vt:lpstr>
      <vt:lpstr>Достижения слушателей ЦГО «Мы в теме» МАОУ СОШ № 4 г. Асино</vt:lpstr>
      <vt:lpstr>Повышение доступности получения полной и объективной информации о деятельности управляющих, родительских и ученических советов</vt:lpstr>
      <vt:lpstr>Повышение доступности получения полной и объективной информации о деятельности управляющих, родительских и ученических советов</vt:lpstr>
      <vt:lpstr>Деятельность ЦГО за 2016-2020 г. </vt:lpstr>
      <vt:lpstr>Деятельность ЦГО «Мы в теме»</vt:lpstr>
      <vt:lpstr>Деятельность ЦГО «Мы в теме»</vt:lpstr>
      <vt:lpstr>Результаты участия школы в региональном проекте «Развитие гражданского образования в образовательных организациях Томской области  на 2016-2020 годы»:</vt:lpstr>
      <vt:lpstr>Перспективы деятельности Центра: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Региональный проект «Развитие гражданского образования в организациях Томской области на 2016-2020 гг.</dc:title>
  <dc:creator>DOM</dc:creator>
  <cp:lastModifiedBy>DOM</cp:lastModifiedBy>
  <cp:revision>55</cp:revision>
  <dcterms:created xsi:type="dcterms:W3CDTF">2020-12-06T05:27:52Z</dcterms:created>
  <dcterms:modified xsi:type="dcterms:W3CDTF">2020-12-10T08:58:11Z</dcterms:modified>
</cp:coreProperties>
</file>